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61" r:id="rId2"/>
    <p:sldId id="262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4E40"/>
    <a:srgbClr val="F82610"/>
    <a:srgbClr val="0DC0FF"/>
    <a:srgbClr val="00CC00"/>
    <a:srgbClr val="FF2D2D"/>
    <a:srgbClr val="3366CC"/>
    <a:srgbClr val="873AC0"/>
    <a:srgbClr val="FBFBFB"/>
    <a:srgbClr val="FF3F3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8" autoAdjust="0"/>
    <p:restoredTop sz="94660"/>
  </p:normalViewPr>
  <p:slideViewPr>
    <p:cSldViewPr snapToGrid="0">
      <p:cViewPr>
        <p:scale>
          <a:sx n="66" d="100"/>
          <a:sy n="66" d="100"/>
        </p:scale>
        <p:origin x="-2262" y="3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F8243-39D3-4D84-AD88-154E5B9FA3B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98A54-72DE-41B6-82EB-D867EABEC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646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1pPr>
    <a:lvl2pPr marL="177394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2pPr>
    <a:lvl3pPr marL="354787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3pPr>
    <a:lvl4pPr marL="532181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4pPr>
    <a:lvl5pPr marL="709574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5pPr>
    <a:lvl6pPr marL="886968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6pPr>
    <a:lvl7pPr marL="1064362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7pPr>
    <a:lvl8pPr marL="1241755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8pPr>
    <a:lvl9pPr marL="1419149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98A54-72DE-41B6-82EB-D867EABEC78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10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36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64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12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98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96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43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4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05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5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62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18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7167-F6B0-452C-84CA-FBB7B45199C1}" type="datetimeFigureOut">
              <a:rPr lang="tr-TR" smtClean="0"/>
              <a:t>13.07.2019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l"/>
          <p:cNvSpPr txBox="1"/>
          <p:nvPr userDrawn="1"/>
        </p:nvSpPr>
        <p:spPr>
          <a:xfrm>
            <a:off x="0" y="9568180"/>
            <a:ext cx="6858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0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svg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Dikdörtgen: Yuvarlatılmış Köşeler 100">
            <a:extLst>
              <a:ext uri="{FF2B5EF4-FFF2-40B4-BE49-F238E27FC236}">
                <a16:creationId xmlns="" xmlns:a16="http://schemas.microsoft.com/office/drawing/2014/main" id="{265CB86C-9E14-4339-928B-ED8AF885FCD7}"/>
              </a:ext>
            </a:extLst>
          </p:cNvPr>
          <p:cNvSpPr/>
          <p:nvPr/>
        </p:nvSpPr>
        <p:spPr>
          <a:xfrm>
            <a:off x="0" y="56286"/>
            <a:ext cx="6857999" cy="97236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" dirty="0"/>
          </a:p>
        </p:txBody>
      </p:sp>
      <p:sp>
        <p:nvSpPr>
          <p:cNvPr id="53" name="Dikdörtgen 52">
            <a:extLst>
              <a:ext uri="{FF2B5EF4-FFF2-40B4-BE49-F238E27FC236}">
                <a16:creationId xmlns="" xmlns:a16="http://schemas.microsoft.com/office/drawing/2014/main" id="{66F6C99C-10C0-4117-9639-2F281C6F8425}"/>
              </a:ext>
            </a:extLst>
          </p:cNvPr>
          <p:cNvSpPr/>
          <p:nvPr/>
        </p:nvSpPr>
        <p:spPr>
          <a:xfrm>
            <a:off x="0" y="0"/>
            <a:ext cx="6858000" cy="56286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" dirty="0"/>
          </a:p>
        </p:txBody>
      </p:sp>
      <p:sp>
        <p:nvSpPr>
          <p:cNvPr id="97" name="Dikdörtgen 96">
            <a:extLst>
              <a:ext uri="{FF2B5EF4-FFF2-40B4-BE49-F238E27FC236}">
                <a16:creationId xmlns="" xmlns:a16="http://schemas.microsoft.com/office/drawing/2014/main" id="{7A072E95-AA1A-411F-9EB9-6CEEBDB488EA}"/>
              </a:ext>
            </a:extLst>
          </p:cNvPr>
          <p:cNvSpPr/>
          <p:nvPr/>
        </p:nvSpPr>
        <p:spPr>
          <a:xfrm>
            <a:off x="-5465" y="9852457"/>
            <a:ext cx="6876000" cy="56286"/>
          </a:xfrm>
          <a:prstGeom prst="rect">
            <a:avLst/>
          </a:prstGeom>
          <a:solidFill>
            <a:srgbClr val="F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" dirty="0"/>
          </a:p>
        </p:txBody>
      </p:sp>
      <p:sp>
        <p:nvSpPr>
          <p:cNvPr id="113" name="Metin kutusu 112">
            <a:extLst>
              <a:ext uri="{FF2B5EF4-FFF2-40B4-BE49-F238E27FC236}">
                <a16:creationId xmlns="" xmlns:a16="http://schemas.microsoft.com/office/drawing/2014/main" id="{4E0B534A-0AF0-4853-A660-9B8BA2DBE671}"/>
              </a:ext>
            </a:extLst>
          </p:cNvPr>
          <p:cNvSpPr txBox="1"/>
          <p:nvPr/>
        </p:nvSpPr>
        <p:spPr>
          <a:xfrm>
            <a:off x="295807" y="3358940"/>
            <a:ext cx="26004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4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WORK EXPERIENCE</a:t>
            </a:r>
          </a:p>
        </p:txBody>
      </p:sp>
      <p:pic>
        <p:nvPicPr>
          <p:cNvPr id="24" name="Grafik 23" descr="E-posta">
            <a:extLst>
              <a:ext uri="{FF2B5EF4-FFF2-40B4-BE49-F238E27FC236}">
                <a16:creationId xmlns="" xmlns:a16="http://schemas.microsoft.com/office/drawing/2014/main" id="{6518C123-36FB-4C61-91D3-791E2F5D31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01105" y="111424"/>
            <a:ext cx="144000" cy="144000"/>
          </a:xfrm>
          <a:prstGeom prst="rect">
            <a:avLst/>
          </a:prstGeom>
        </p:spPr>
      </p:pic>
      <p:pic>
        <p:nvPicPr>
          <p:cNvPr id="26" name="Grafik 25" descr="Alıcı">
            <a:extLst>
              <a:ext uri="{FF2B5EF4-FFF2-40B4-BE49-F238E27FC236}">
                <a16:creationId xmlns="" xmlns:a16="http://schemas.microsoft.com/office/drawing/2014/main" id="{42EA3ED0-FAA2-429B-B9F8-28DF12BF6E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01105" y="347655"/>
            <a:ext cx="144000" cy="144000"/>
          </a:xfrm>
          <a:prstGeom prst="rect">
            <a:avLst/>
          </a:prstGeom>
        </p:spPr>
      </p:pic>
      <p:pic>
        <p:nvPicPr>
          <p:cNvPr id="31" name="Grafik 30" descr="İşaretleyici">
            <a:extLst>
              <a:ext uri="{FF2B5EF4-FFF2-40B4-BE49-F238E27FC236}">
                <a16:creationId xmlns="" xmlns:a16="http://schemas.microsoft.com/office/drawing/2014/main" id="{06E3E33F-EA94-4A0D-BCA1-A95020DB359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69037" y="553406"/>
            <a:ext cx="216000" cy="216000"/>
          </a:xfrm>
          <a:prstGeom prst="rect">
            <a:avLst/>
          </a:prstGeom>
        </p:spPr>
      </p:pic>
      <p:sp>
        <p:nvSpPr>
          <p:cNvPr id="32" name="Metin kutusu 31">
            <a:extLst>
              <a:ext uri="{FF2B5EF4-FFF2-40B4-BE49-F238E27FC236}">
                <a16:creationId xmlns=""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192729" y="104217"/>
            <a:ext cx="12478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/>
              <a:t>elonmusk@tesla.com.tr</a:t>
            </a:r>
            <a:endParaRPr lang="en-US" sz="800" dirty="0"/>
          </a:p>
        </p:txBody>
      </p:sp>
      <p:sp>
        <p:nvSpPr>
          <p:cNvPr id="127" name="Metin kutusu 126">
            <a:extLst>
              <a:ext uri="{FF2B5EF4-FFF2-40B4-BE49-F238E27FC236}">
                <a16:creationId xmlns="" xmlns:a16="http://schemas.microsoft.com/office/drawing/2014/main" id="{3B11A678-287D-4675-8BAC-59CCAD46BA82}"/>
              </a:ext>
            </a:extLst>
          </p:cNvPr>
          <p:cNvSpPr txBox="1"/>
          <p:nvPr/>
        </p:nvSpPr>
        <p:spPr>
          <a:xfrm>
            <a:off x="5174801" y="329624"/>
            <a:ext cx="12478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/>
              <a:t>+90 (555) XXX XX XX</a:t>
            </a:r>
            <a:endParaRPr lang="en-US" sz="800" dirty="0"/>
          </a:p>
        </p:txBody>
      </p:sp>
      <p:sp>
        <p:nvSpPr>
          <p:cNvPr id="128" name="Metin kutusu 127">
            <a:extLst>
              <a:ext uri="{FF2B5EF4-FFF2-40B4-BE49-F238E27FC236}">
                <a16:creationId xmlns=""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74801" y="555031"/>
            <a:ext cx="12478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/>
              <a:t>Istanbul, TURKEY</a:t>
            </a:r>
          </a:p>
        </p:txBody>
      </p:sp>
      <p:sp>
        <p:nvSpPr>
          <p:cNvPr id="129" name="Metin kutusu 128">
            <a:extLst>
              <a:ext uri="{FF2B5EF4-FFF2-40B4-BE49-F238E27FC236}">
                <a16:creationId xmlns="" xmlns:a16="http://schemas.microsoft.com/office/drawing/2014/main" id="{6B3126BC-122F-49FC-8D29-FB57EFB63282}"/>
              </a:ext>
            </a:extLst>
          </p:cNvPr>
          <p:cNvSpPr txBox="1"/>
          <p:nvPr/>
        </p:nvSpPr>
        <p:spPr>
          <a:xfrm>
            <a:off x="260281" y="71021"/>
            <a:ext cx="2958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  <a:ea typeface="GungsuhChe" panose="02030609000101010101" pitchFamily="49" charset="-127"/>
              </a:rPr>
              <a:t>Elon Musk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  <a:ea typeface="GungsuhChe" panose="02030609000101010101" pitchFamily="49" charset="-127"/>
            </a:endParaRPr>
          </a:p>
        </p:txBody>
      </p:sp>
      <p:sp>
        <p:nvSpPr>
          <p:cNvPr id="130" name="Metin kutusu 129">
            <a:extLst>
              <a:ext uri="{FF2B5EF4-FFF2-40B4-BE49-F238E27FC236}">
                <a16:creationId xmlns=""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63768" y="626126"/>
            <a:ext cx="2578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 smtClean="0"/>
              <a:t>Marketing Assistant Specialist – Tesla</a:t>
            </a:r>
          </a:p>
          <a:p>
            <a:r>
              <a:rPr lang="en-US" sz="800" i="1" dirty="0" smtClean="0"/>
              <a:t>Club Head - Ölüdeniz Paragliding Club</a:t>
            </a:r>
            <a:endParaRPr lang="en-US" sz="800" i="1" dirty="0"/>
          </a:p>
        </p:txBody>
      </p:sp>
      <p:sp>
        <p:nvSpPr>
          <p:cNvPr id="37" name="Metin kutusu 36">
            <a:extLst>
              <a:ext uri="{FF2B5EF4-FFF2-40B4-BE49-F238E27FC236}">
                <a16:creationId xmlns="" xmlns:a16="http://schemas.microsoft.com/office/drawing/2014/main" id="{8CFB8D58-5310-4FB8-895B-1B4BA17E6BA6}"/>
              </a:ext>
            </a:extLst>
          </p:cNvPr>
          <p:cNvSpPr txBox="1"/>
          <p:nvPr/>
        </p:nvSpPr>
        <p:spPr>
          <a:xfrm>
            <a:off x="314820" y="3689949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14E40"/>
                </a:solidFill>
              </a:rPr>
              <a:t>04.2014 - Present</a:t>
            </a:r>
          </a:p>
        </p:txBody>
      </p:sp>
      <p:sp>
        <p:nvSpPr>
          <p:cNvPr id="132" name="Metin kutusu 131">
            <a:extLst>
              <a:ext uri="{FF2B5EF4-FFF2-40B4-BE49-F238E27FC236}">
                <a16:creationId xmlns="" xmlns:a16="http://schemas.microsoft.com/office/drawing/2014/main" id="{643C184B-224F-4607-8E04-BB95A328102F}"/>
              </a:ext>
            </a:extLst>
          </p:cNvPr>
          <p:cNvSpPr txBox="1"/>
          <p:nvPr/>
        </p:nvSpPr>
        <p:spPr>
          <a:xfrm>
            <a:off x="304039" y="3836313"/>
            <a:ext cx="2562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10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Marketing </a:t>
            </a:r>
            <a:r>
              <a:rPr lang="tr-TR" sz="10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Assistant</a:t>
            </a:r>
            <a:r>
              <a:rPr lang="tr-TR" sz="10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10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Specialist</a:t>
            </a:r>
            <a:endParaRPr lang="en-US" sz="10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  <a:p>
            <a:r>
              <a:rPr lang="tr-TR" sz="10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TESLA – San Francisco</a:t>
            </a:r>
            <a:endParaRPr lang="en-US" sz="10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46" name="Dikdörtgen 45">
            <a:extLst>
              <a:ext uri="{FF2B5EF4-FFF2-40B4-BE49-F238E27FC236}">
                <a16:creationId xmlns="" xmlns:a16="http://schemas.microsoft.com/office/drawing/2014/main" id="{EE9DE3EE-3AE3-423B-BC13-63CD7AA99759}"/>
              </a:ext>
            </a:extLst>
          </p:cNvPr>
          <p:cNvSpPr/>
          <p:nvPr/>
        </p:nvSpPr>
        <p:spPr>
          <a:xfrm>
            <a:off x="286392" y="4236423"/>
            <a:ext cx="30740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 err="1" smtClean="0"/>
              <a:t>Undertak</a:t>
            </a:r>
            <a:r>
              <a:rPr lang="tr-TR" sz="800" dirty="0" smtClean="0"/>
              <a:t>e</a:t>
            </a:r>
            <a:r>
              <a:rPr lang="en-US" sz="800" dirty="0" smtClean="0"/>
              <a:t> </a:t>
            </a:r>
            <a:r>
              <a:rPr lang="en-US" sz="800" dirty="0"/>
              <a:t>daily administrative tasks to ensure the </a:t>
            </a:r>
            <a:r>
              <a:rPr lang="en-US" sz="800" dirty="0" smtClean="0"/>
              <a:t>functionality</a:t>
            </a:r>
            <a:endParaRPr lang="tr-TR" sz="800" dirty="0" smtClean="0"/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tr-TR" sz="800" dirty="0"/>
              <a:t>C</a:t>
            </a:r>
            <a:r>
              <a:rPr lang="en-US" sz="800" dirty="0" err="1" smtClean="0"/>
              <a:t>oordinat</a:t>
            </a:r>
            <a:r>
              <a:rPr lang="tr-TR" sz="800" dirty="0" smtClean="0"/>
              <a:t>e </a:t>
            </a:r>
            <a:r>
              <a:rPr lang="en-US" sz="800" dirty="0" smtClean="0"/>
              <a:t>the </a:t>
            </a:r>
            <a:r>
              <a:rPr lang="en-US" sz="800" dirty="0"/>
              <a:t>department’s </a:t>
            </a:r>
            <a:r>
              <a:rPr lang="en-US" sz="800" dirty="0" smtClean="0"/>
              <a:t>activities</a:t>
            </a:r>
            <a:endParaRPr lang="tr-TR" sz="800" dirty="0"/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 smtClean="0"/>
              <a:t>Support </a:t>
            </a:r>
            <a:r>
              <a:rPr lang="en-US" sz="800" dirty="0"/>
              <a:t>marketing executives in organizing various </a:t>
            </a:r>
            <a:r>
              <a:rPr lang="en-US" sz="800" dirty="0" smtClean="0"/>
              <a:t>projects</a:t>
            </a:r>
            <a:r>
              <a:rPr lang="tr-TR" sz="800" dirty="0" smtClean="0"/>
              <a:t>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 smtClean="0"/>
              <a:t>Conduct </a:t>
            </a:r>
            <a:r>
              <a:rPr lang="en-US" sz="800" dirty="0"/>
              <a:t>market research and analyzing consumer rating reports/ questionnaires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 smtClean="0"/>
              <a:t>Collect </a:t>
            </a:r>
            <a:r>
              <a:rPr lang="en-US" sz="800" dirty="0"/>
              <a:t>quantitative and qualitative data from marketing </a:t>
            </a:r>
            <a:r>
              <a:rPr lang="en-US" sz="800" dirty="0" smtClean="0"/>
              <a:t>campaigns</a:t>
            </a:r>
            <a:endParaRPr lang="tr-TR" sz="800" dirty="0" smtClean="0"/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 smtClean="0"/>
              <a:t>Support </a:t>
            </a:r>
            <a:r>
              <a:rPr lang="en-US" sz="800" dirty="0"/>
              <a:t>the marketing team in daily administrative </a:t>
            </a:r>
            <a:r>
              <a:rPr lang="en-US" sz="800" dirty="0" smtClean="0"/>
              <a:t>tasks</a:t>
            </a:r>
            <a:endParaRPr lang="tr-TR" sz="800" dirty="0" smtClean="0"/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/>
              <a:t>Prepare and deliver promotional presentations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145" name="Metin kutusu 144">
            <a:extLst>
              <a:ext uri="{FF2B5EF4-FFF2-40B4-BE49-F238E27FC236}">
                <a16:creationId xmlns="" xmlns:a16="http://schemas.microsoft.com/office/drawing/2014/main" id="{C772DA71-6F67-4664-BC5B-0FE3546BD23A}"/>
              </a:ext>
            </a:extLst>
          </p:cNvPr>
          <p:cNvSpPr txBox="1"/>
          <p:nvPr/>
        </p:nvSpPr>
        <p:spPr>
          <a:xfrm>
            <a:off x="280233" y="1107210"/>
            <a:ext cx="1895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600" b="1" i="0" u="sng" dirty="0">
                <a:cs typeface="Aharoni" panose="02010803020104030203" pitchFamily="2" charset="-79"/>
              </a:rPr>
              <a:t>EDUCATION</a:t>
            </a:r>
          </a:p>
        </p:txBody>
      </p:sp>
      <p:sp>
        <p:nvSpPr>
          <p:cNvPr id="146" name="Metin kutusu 145">
            <a:extLst>
              <a:ext uri="{FF2B5EF4-FFF2-40B4-BE49-F238E27FC236}">
                <a16:creationId xmlns="" xmlns:a16="http://schemas.microsoft.com/office/drawing/2014/main" id="{58980722-45D3-4596-82EE-9E82076F2AC8}"/>
              </a:ext>
            </a:extLst>
          </p:cNvPr>
          <p:cNvSpPr txBox="1"/>
          <p:nvPr/>
        </p:nvSpPr>
        <p:spPr>
          <a:xfrm>
            <a:off x="280233" y="2034827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14E40"/>
                </a:solidFill>
              </a:rPr>
              <a:t>0</a:t>
            </a:r>
            <a:r>
              <a:rPr lang="tr-TR" sz="800" dirty="0" smtClean="0">
                <a:solidFill>
                  <a:srgbClr val="F14E40"/>
                </a:solidFill>
              </a:rPr>
              <a:t>9</a:t>
            </a:r>
            <a:r>
              <a:rPr lang="en-US" sz="800" dirty="0" smtClean="0">
                <a:solidFill>
                  <a:srgbClr val="F14E40"/>
                </a:solidFill>
              </a:rPr>
              <a:t>.</a:t>
            </a:r>
            <a:r>
              <a:rPr lang="tr-TR" sz="800" dirty="0" smtClean="0">
                <a:solidFill>
                  <a:srgbClr val="F14E40"/>
                </a:solidFill>
              </a:rPr>
              <a:t>2005</a:t>
            </a:r>
            <a:r>
              <a:rPr lang="en-US" sz="800" dirty="0" smtClean="0">
                <a:solidFill>
                  <a:srgbClr val="F14E40"/>
                </a:solidFill>
              </a:rPr>
              <a:t> </a:t>
            </a:r>
            <a:r>
              <a:rPr lang="en-US" sz="800" dirty="0">
                <a:solidFill>
                  <a:srgbClr val="F14E40"/>
                </a:solidFill>
              </a:rPr>
              <a:t>- </a:t>
            </a:r>
            <a:r>
              <a:rPr lang="en-US" sz="800" dirty="0" smtClean="0">
                <a:solidFill>
                  <a:srgbClr val="F14E40"/>
                </a:solidFill>
              </a:rPr>
              <a:t>0</a:t>
            </a:r>
            <a:r>
              <a:rPr lang="tr-TR" sz="800" dirty="0" smtClean="0">
                <a:solidFill>
                  <a:srgbClr val="F14E40"/>
                </a:solidFill>
              </a:rPr>
              <a:t>6</a:t>
            </a:r>
            <a:r>
              <a:rPr lang="en-US" sz="800" dirty="0" smtClean="0">
                <a:solidFill>
                  <a:srgbClr val="F14E40"/>
                </a:solidFill>
              </a:rPr>
              <a:t>.200</a:t>
            </a:r>
            <a:r>
              <a:rPr lang="tr-TR" sz="800" dirty="0" smtClean="0">
                <a:solidFill>
                  <a:srgbClr val="F14E40"/>
                </a:solidFill>
              </a:rPr>
              <a:t>9</a:t>
            </a:r>
            <a:endParaRPr lang="en-US" sz="800" dirty="0">
              <a:solidFill>
                <a:srgbClr val="F14E40"/>
              </a:solidFill>
            </a:endParaRPr>
          </a:p>
        </p:txBody>
      </p:sp>
      <p:sp>
        <p:nvSpPr>
          <p:cNvPr id="147" name="Metin kutusu 146">
            <a:extLst>
              <a:ext uri="{FF2B5EF4-FFF2-40B4-BE49-F238E27FC236}">
                <a16:creationId xmlns="" xmlns:a16="http://schemas.microsoft.com/office/drawing/2014/main" id="{BA76FD46-2A98-45B5-A7BD-75BDACF9C114}"/>
              </a:ext>
            </a:extLst>
          </p:cNvPr>
          <p:cNvSpPr txBox="1"/>
          <p:nvPr/>
        </p:nvSpPr>
        <p:spPr>
          <a:xfrm>
            <a:off x="280233" y="2181191"/>
            <a:ext cx="277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10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International Trade Management (B.A – 3.05)</a:t>
            </a:r>
          </a:p>
          <a:p>
            <a:r>
              <a:rPr lang="en-US" sz="10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Wharton University – </a:t>
            </a:r>
            <a:r>
              <a:rPr lang="tr-TR" sz="10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New York</a:t>
            </a:r>
            <a:endParaRPr lang="en-US" sz="10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9"/>
          <a:srcRect l="5719" r="5719"/>
          <a:stretch/>
        </p:blipFill>
        <p:spPr>
          <a:xfrm>
            <a:off x="3266398" y="70002"/>
            <a:ext cx="972000" cy="951749"/>
          </a:xfrm>
          <a:prstGeom prst="ellipse">
            <a:avLst/>
          </a:prstGeom>
          <a:ln w="9525" cap="rnd">
            <a:solidFill>
              <a:schemeClr val="bg1">
                <a:lumMod val="75000"/>
              </a:schemeClr>
            </a:solidFill>
          </a:ln>
          <a:effectLst/>
        </p:spPr>
      </p:pic>
      <p:sp>
        <p:nvSpPr>
          <p:cNvPr id="92" name="Metin kutusu 91">
            <a:extLst>
              <a:ext uri="{FF2B5EF4-FFF2-40B4-BE49-F238E27FC236}">
                <a16:creationId xmlns=""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67547" y="780439"/>
            <a:ext cx="12478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/>
              <a:t>elon.musk</a:t>
            </a:r>
            <a:endParaRPr lang="en-US" sz="8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869" y="823538"/>
            <a:ext cx="144000" cy="144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14824" y="2122668"/>
            <a:ext cx="403560" cy="341881"/>
          </a:xfrm>
          <a:prstGeom prst="rect">
            <a:avLst/>
          </a:prstGeom>
        </p:spPr>
      </p:pic>
      <p:sp>
        <p:nvSpPr>
          <p:cNvPr id="93" name="Metin kutusu 92">
            <a:extLst>
              <a:ext uri="{FF2B5EF4-FFF2-40B4-BE49-F238E27FC236}">
                <a16:creationId xmlns="" xmlns:a16="http://schemas.microsoft.com/office/drawing/2014/main" id="{58980722-45D3-4596-82EE-9E82076F2AC8}"/>
              </a:ext>
            </a:extLst>
          </p:cNvPr>
          <p:cNvSpPr txBox="1"/>
          <p:nvPr/>
        </p:nvSpPr>
        <p:spPr>
          <a:xfrm>
            <a:off x="288350" y="1414950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14E40"/>
                </a:solidFill>
              </a:rPr>
              <a:t>0</a:t>
            </a:r>
            <a:r>
              <a:rPr lang="tr-TR" sz="800" dirty="0" smtClean="0">
                <a:solidFill>
                  <a:srgbClr val="F14E40"/>
                </a:solidFill>
              </a:rPr>
              <a:t>9</a:t>
            </a:r>
            <a:r>
              <a:rPr lang="en-US" sz="800" dirty="0" smtClean="0">
                <a:solidFill>
                  <a:srgbClr val="F14E40"/>
                </a:solidFill>
              </a:rPr>
              <a:t>.</a:t>
            </a:r>
            <a:r>
              <a:rPr lang="tr-TR" sz="800" dirty="0" smtClean="0">
                <a:solidFill>
                  <a:srgbClr val="F14E40"/>
                </a:solidFill>
              </a:rPr>
              <a:t>2010</a:t>
            </a:r>
            <a:r>
              <a:rPr lang="en-US" sz="800" dirty="0" smtClean="0">
                <a:solidFill>
                  <a:srgbClr val="F14E40"/>
                </a:solidFill>
              </a:rPr>
              <a:t> </a:t>
            </a:r>
            <a:r>
              <a:rPr lang="en-US" sz="800" dirty="0">
                <a:solidFill>
                  <a:srgbClr val="F14E40"/>
                </a:solidFill>
              </a:rPr>
              <a:t>- </a:t>
            </a:r>
            <a:r>
              <a:rPr lang="en-US" sz="800" dirty="0" smtClean="0">
                <a:solidFill>
                  <a:srgbClr val="F14E40"/>
                </a:solidFill>
              </a:rPr>
              <a:t>0</a:t>
            </a:r>
            <a:r>
              <a:rPr lang="tr-TR" sz="800" dirty="0" smtClean="0">
                <a:solidFill>
                  <a:srgbClr val="F14E40"/>
                </a:solidFill>
              </a:rPr>
              <a:t>6</a:t>
            </a:r>
            <a:r>
              <a:rPr lang="en-US" sz="800" dirty="0" smtClean="0">
                <a:solidFill>
                  <a:srgbClr val="F14E40"/>
                </a:solidFill>
              </a:rPr>
              <a:t>.20</a:t>
            </a:r>
            <a:r>
              <a:rPr lang="tr-TR" sz="800" dirty="0" smtClean="0">
                <a:solidFill>
                  <a:srgbClr val="F14E40"/>
                </a:solidFill>
              </a:rPr>
              <a:t>12</a:t>
            </a:r>
            <a:endParaRPr lang="en-US" sz="800" dirty="0">
              <a:solidFill>
                <a:srgbClr val="F14E40"/>
              </a:solidFill>
            </a:endParaRPr>
          </a:p>
        </p:txBody>
      </p:sp>
      <p:sp>
        <p:nvSpPr>
          <p:cNvPr id="94" name="Metin kutusu 93">
            <a:extLst>
              <a:ext uri="{FF2B5EF4-FFF2-40B4-BE49-F238E27FC236}">
                <a16:creationId xmlns="" xmlns:a16="http://schemas.microsoft.com/office/drawing/2014/main" id="{BA76FD46-2A98-45B5-A7BD-75BDACF9C114}"/>
              </a:ext>
            </a:extLst>
          </p:cNvPr>
          <p:cNvSpPr txBox="1"/>
          <p:nvPr/>
        </p:nvSpPr>
        <p:spPr>
          <a:xfrm>
            <a:off x="288350" y="1561314"/>
            <a:ext cx="277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10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Business Administration (M.A – 3.40)</a:t>
            </a:r>
          </a:p>
          <a:p>
            <a:r>
              <a:rPr lang="tr-TR" sz="10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London School of Economics </a:t>
            </a:r>
            <a:r>
              <a:rPr lang="en-US" sz="10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– </a:t>
            </a:r>
            <a:r>
              <a:rPr lang="tr-TR" sz="10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İstanbul</a:t>
            </a:r>
            <a:endParaRPr lang="en-US" sz="10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96240" y="1560513"/>
            <a:ext cx="264325" cy="267637"/>
          </a:xfrm>
          <a:prstGeom prst="rect">
            <a:avLst/>
          </a:prstGeom>
        </p:spPr>
      </p:pic>
      <p:sp>
        <p:nvSpPr>
          <p:cNvPr id="99" name="Metin kutusu 98">
            <a:extLst>
              <a:ext uri="{FF2B5EF4-FFF2-40B4-BE49-F238E27FC236}">
                <a16:creationId xmlns="" xmlns:a16="http://schemas.microsoft.com/office/drawing/2014/main" id="{58980722-45D3-4596-82EE-9E82076F2AC8}"/>
              </a:ext>
            </a:extLst>
          </p:cNvPr>
          <p:cNvSpPr txBox="1"/>
          <p:nvPr/>
        </p:nvSpPr>
        <p:spPr>
          <a:xfrm>
            <a:off x="289758" y="2644427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14E40"/>
                </a:solidFill>
              </a:rPr>
              <a:t>0</a:t>
            </a:r>
            <a:r>
              <a:rPr lang="tr-TR" sz="800" dirty="0">
                <a:solidFill>
                  <a:srgbClr val="F14E40"/>
                </a:solidFill>
              </a:rPr>
              <a:t>1</a:t>
            </a:r>
            <a:r>
              <a:rPr lang="en-US" sz="800" dirty="0" smtClean="0">
                <a:solidFill>
                  <a:srgbClr val="F14E40"/>
                </a:solidFill>
              </a:rPr>
              <a:t>.</a:t>
            </a:r>
            <a:r>
              <a:rPr lang="tr-TR" sz="800" dirty="0" smtClean="0">
                <a:solidFill>
                  <a:srgbClr val="F14E40"/>
                </a:solidFill>
              </a:rPr>
              <a:t>2008</a:t>
            </a:r>
            <a:r>
              <a:rPr lang="en-US" sz="800" dirty="0" smtClean="0">
                <a:solidFill>
                  <a:srgbClr val="F14E40"/>
                </a:solidFill>
              </a:rPr>
              <a:t> </a:t>
            </a:r>
            <a:r>
              <a:rPr lang="en-US" sz="800" dirty="0">
                <a:solidFill>
                  <a:srgbClr val="F14E40"/>
                </a:solidFill>
              </a:rPr>
              <a:t>- </a:t>
            </a:r>
            <a:r>
              <a:rPr lang="en-US" sz="800" dirty="0" smtClean="0">
                <a:solidFill>
                  <a:srgbClr val="F14E40"/>
                </a:solidFill>
              </a:rPr>
              <a:t>0</a:t>
            </a:r>
            <a:r>
              <a:rPr lang="tr-TR" sz="800" dirty="0" smtClean="0">
                <a:solidFill>
                  <a:srgbClr val="F14E40"/>
                </a:solidFill>
              </a:rPr>
              <a:t>6</a:t>
            </a:r>
            <a:r>
              <a:rPr lang="en-US" sz="800" dirty="0" smtClean="0">
                <a:solidFill>
                  <a:srgbClr val="F14E40"/>
                </a:solidFill>
              </a:rPr>
              <a:t>.200</a:t>
            </a:r>
            <a:r>
              <a:rPr lang="tr-TR" sz="800" dirty="0">
                <a:solidFill>
                  <a:srgbClr val="F14E40"/>
                </a:solidFill>
              </a:rPr>
              <a:t>8</a:t>
            </a:r>
            <a:endParaRPr lang="en-US" sz="800" dirty="0">
              <a:solidFill>
                <a:srgbClr val="F14E40"/>
              </a:solidFill>
            </a:endParaRPr>
          </a:p>
        </p:txBody>
      </p:sp>
      <p:sp>
        <p:nvSpPr>
          <p:cNvPr id="100" name="Metin kutusu 99">
            <a:extLst>
              <a:ext uri="{FF2B5EF4-FFF2-40B4-BE49-F238E27FC236}">
                <a16:creationId xmlns="" xmlns:a16="http://schemas.microsoft.com/office/drawing/2014/main" id="{BA76FD46-2A98-45B5-A7BD-75BDACF9C114}"/>
              </a:ext>
            </a:extLst>
          </p:cNvPr>
          <p:cNvSpPr txBox="1"/>
          <p:nvPr/>
        </p:nvSpPr>
        <p:spPr>
          <a:xfrm>
            <a:off x="289758" y="2790791"/>
            <a:ext cx="277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10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International Law (Erasmus)</a:t>
            </a:r>
          </a:p>
          <a:p>
            <a:r>
              <a:rPr lang="tr-TR" sz="10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Universidad Autonomo de Madrid </a:t>
            </a:r>
            <a:r>
              <a:rPr lang="en-US" sz="10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– </a:t>
            </a:r>
            <a:r>
              <a:rPr lang="tr-TR" sz="10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Madrid</a:t>
            </a:r>
            <a:endParaRPr lang="en-US" sz="10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96240" y="2802412"/>
            <a:ext cx="322143" cy="245530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383" y="3765797"/>
            <a:ext cx="347582" cy="347582"/>
          </a:xfrm>
          <a:prstGeom prst="rect">
            <a:avLst/>
          </a:prstGeom>
        </p:spPr>
      </p:pic>
      <p:sp>
        <p:nvSpPr>
          <p:cNvPr id="45" name="Metin kutusu 44">
            <a:extLst>
              <a:ext uri="{FF2B5EF4-FFF2-40B4-BE49-F238E27FC236}">
                <a16:creationId xmlns="" xmlns:a16="http://schemas.microsoft.com/office/drawing/2014/main" id="{8CFB8D58-5310-4FB8-895B-1B4BA17E6BA6}"/>
              </a:ext>
            </a:extLst>
          </p:cNvPr>
          <p:cNvSpPr txBox="1"/>
          <p:nvPr/>
        </p:nvSpPr>
        <p:spPr>
          <a:xfrm>
            <a:off x="327084" y="5397367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>
                <a:solidFill>
                  <a:srgbClr val="F14E40"/>
                </a:solidFill>
              </a:rPr>
              <a:t>09.2012 – 03.2014</a:t>
            </a:r>
            <a:endParaRPr lang="en-US" sz="800">
              <a:solidFill>
                <a:srgbClr val="F14E40"/>
              </a:solidFill>
            </a:endParaRPr>
          </a:p>
        </p:txBody>
      </p:sp>
      <p:sp>
        <p:nvSpPr>
          <p:cNvPr id="47" name="Metin kutusu 46">
            <a:extLst>
              <a:ext uri="{FF2B5EF4-FFF2-40B4-BE49-F238E27FC236}">
                <a16:creationId xmlns="" xmlns:a16="http://schemas.microsoft.com/office/drawing/2014/main" id="{643C184B-224F-4607-8E04-BB95A328102F}"/>
              </a:ext>
            </a:extLst>
          </p:cNvPr>
          <p:cNvSpPr txBox="1"/>
          <p:nvPr/>
        </p:nvSpPr>
        <p:spPr>
          <a:xfrm>
            <a:off x="316303" y="5543731"/>
            <a:ext cx="2562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000" b="1" i="0" smtClean="0">
                <a:latin typeface="Calibri" panose="020F0502020204030204" pitchFamily="34" charset="0"/>
                <a:cs typeface="Aharoni" panose="02010803020104030203" pitchFamily="2" charset="-79"/>
              </a:rPr>
              <a:t>Sales Intern</a:t>
            </a:r>
          </a:p>
          <a:p>
            <a:r>
              <a:rPr lang="en-US" sz="1000" i="0" smtClean="0">
                <a:latin typeface="Calibri" panose="020F0502020204030204" pitchFamily="34" charset="0"/>
                <a:cs typeface="Aharoni" panose="02010803020104030203" pitchFamily="2" charset="-79"/>
              </a:rPr>
              <a:t>Space X– San Francisco</a:t>
            </a:r>
            <a:endParaRPr lang="en-US" sz="1000" i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1028" name="Picture 4" descr="C:\Users\Toshiba\Desktop\17\391-3919154_elon-musks-spacex-aims-to-raise-500m-as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712" y="5617567"/>
            <a:ext cx="326244" cy="25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Metin kutusu 51">
            <a:extLst>
              <a:ext uri="{FF2B5EF4-FFF2-40B4-BE49-F238E27FC236}">
                <a16:creationId xmlns="" xmlns:a16="http://schemas.microsoft.com/office/drawing/2014/main" id="{8CFB8D58-5310-4FB8-895B-1B4BA17E6BA6}"/>
              </a:ext>
            </a:extLst>
          </p:cNvPr>
          <p:cNvSpPr txBox="1"/>
          <p:nvPr/>
        </p:nvSpPr>
        <p:spPr>
          <a:xfrm>
            <a:off x="318320" y="7073767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smtClean="0">
                <a:solidFill>
                  <a:srgbClr val="F14E40"/>
                </a:solidFill>
              </a:rPr>
              <a:t>06.2011 – 09.2011</a:t>
            </a:r>
            <a:endParaRPr lang="en-US" sz="800">
              <a:solidFill>
                <a:srgbClr val="F14E40"/>
              </a:solidFill>
            </a:endParaRPr>
          </a:p>
        </p:txBody>
      </p:sp>
      <p:sp>
        <p:nvSpPr>
          <p:cNvPr id="54" name="Metin kutusu 53">
            <a:extLst>
              <a:ext uri="{FF2B5EF4-FFF2-40B4-BE49-F238E27FC236}">
                <a16:creationId xmlns="" xmlns:a16="http://schemas.microsoft.com/office/drawing/2014/main" id="{643C184B-224F-4607-8E04-BB95A328102F}"/>
              </a:ext>
            </a:extLst>
          </p:cNvPr>
          <p:cNvSpPr txBox="1"/>
          <p:nvPr/>
        </p:nvSpPr>
        <p:spPr>
          <a:xfrm>
            <a:off x="307539" y="7220131"/>
            <a:ext cx="2562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000" b="1" i="0" smtClean="0">
                <a:latin typeface="Calibri" panose="020F0502020204030204" pitchFamily="34" charset="0"/>
                <a:cs typeface="Aharoni" panose="02010803020104030203" pitchFamily="2" charset="-79"/>
              </a:rPr>
              <a:t>Marketing Intern</a:t>
            </a:r>
          </a:p>
          <a:p>
            <a:r>
              <a:rPr lang="en-US" sz="1000" i="0" smtClean="0">
                <a:latin typeface="Calibri" panose="020F0502020204030204" pitchFamily="34" charset="0"/>
                <a:cs typeface="Aharoni" panose="02010803020104030203" pitchFamily="2" charset="-79"/>
              </a:rPr>
              <a:t>TESLA – San Francisco</a:t>
            </a:r>
            <a:endParaRPr lang="en-US" sz="1000" i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57" name="Resim 5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383" y="7147742"/>
            <a:ext cx="358578" cy="358578"/>
          </a:xfrm>
          <a:prstGeom prst="rect">
            <a:avLst/>
          </a:prstGeom>
        </p:spPr>
      </p:pic>
      <p:sp>
        <p:nvSpPr>
          <p:cNvPr id="58" name="Metin kutusu 57">
            <a:extLst>
              <a:ext uri="{FF2B5EF4-FFF2-40B4-BE49-F238E27FC236}">
                <a16:creationId xmlns="" xmlns:a16="http://schemas.microsoft.com/office/drawing/2014/main" id="{B9A1CD25-9218-4EDB-8C4E-69B3627D8295}"/>
              </a:ext>
            </a:extLst>
          </p:cNvPr>
          <p:cNvSpPr txBox="1"/>
          <p:nvPr/>
        </p:nvSpPr>
        <p:spPr>
          <a:xfrm>
            <a:off x="3766074" y="1107210"/>
            <a:ext cx="29641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6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SKILLS &amp; COMPETENCES</a:t>
            </a:r>
          </a:p>
        </p:txBody>
      </p:sp>
      <p:sp>
        <p:nvSpPr>
          <p:cNvPr id="59" name="Metin kutusu 58">
            <a:extLst>
              <a:ext uri="{FF2B5EF4-FFF2-40B4-BE49-F238E27FC236}">
                <a16:creationId xmlns="" xmlns:a16="http://schemas.microsoft.com/office/drawing/2014/main" id="{772DF4C1-4C13-49E1-99B0-15B1C93300B2}"/>
              </a:ext>
            </a:extLst>
          </p:cNvPr>
          <p:cNvSpPr txBox="1"/>
          <p:nvPr/>
        </p:nvSpPr>
        <p:spPr>
          <a:xfrm>
            <a:off x="327084" y="8923158"/>
            <a:ext cx="2455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4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LANGUAGES</a:t>
            </a:r>
          </a:p>
        </p:txBody>
      </p:sp>
      <p:pic>
        <p:nvPicPr>
          <p:cNvPr id="60" name="Resim 59">
            <a:extLst>
              <a:ext uri="{FF2B5EF4-FFF2-40B4-BE49-F238E27FC236}">
                <a16:creationId xmlns="" xmlns:a16="http://schemas.microsoft.com/office/drawing/2014/main" id="{3D1EDB18-D081-4737-929E-B18817F5A3B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21" y="9325577"/>
            <a:ext cx="216000" cy="220478"/>
          </a:xfrm>
          <a:prstGeom prst="rect">
            <a:avLst/>
          </a:prstGeom>
        </p:spPr>
      </p:pic>
      <p:sp>
        <p:nvSpPr>
          <p:cNvPr id="61" name="Metin kutusu 60">
            <a:extLst>
              <a:ext uri="{FF2B5EF4-FFF2-40B4-BE49-F238E27FC236}">
                <a16:creationId xmlns="" xmlns:a16="http://schemas.microsoft.com/office/drawing/2014/main" id="{AFFBA168-5167-45E8-A3A6-A45DDBAE33B7}"/>
              </a:ext>
            </a:extLst>
          </p:cNvPr>
          <p:cNvSpPr txBox="1"/>
          <p:nvPr/>
        </p:nvSpPr>
        <p:spPr>
          <a:xfrm>
            <a:off x="327084" y="9312706"/>
            <a:ext cx="7620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English</a:t>
            </a:r>
            <a:endParaRPr lang="en-US" sz="1000" dirty="0"/>
          </a:p>
        </p:txBody>
      </p:sp>
      <p:pic>
        <p:nvPicPr>
          <p:cNvPr id="62" name="Resim 61">
            <a:extLst>
              <a:ext uri="{FF2B5EF4-FFF2-40B4-BE49-F238E27FC236}">
                <a16:creationId xmlns="" xmlns:a16="http://schemas.microsoft.com/office/drawing/2014/main" id="{A2E1CCDD-1F7A-413D-A5DB-2C60C3AE18B8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64" y="9327816"/>
            <a:ext cx="216000" cy="216000"/>
          </a:xfrm>
          <a:prstGeom prst="rect">
            <a:avLst/>
          </a:prstGeom>
        </p:spPr>
      </p:pic>
      <p:sp>
        <p:nvSpPr>
          <p:cNvPr id="63" name="Metin kutusu 62">
            <a:extLst>
              <a:ext uri="{FF2B5EF4-FFF2-40B4-BE49-F238E27FC236}">
                <a16:creationId xmlns="" xmlns:a16="http://schemas.microsoft.com/office/drawing/2014/main" id="{5B4F2B52-A27E-42F9-B069-EC74FE33A78E}"/>
              </a:ext>
            </a:extLst>
          </p:cNvPr>
          <p:cNvSpPr txBox="1"/>
          <p:nvPr/>
        </p:nvSpPr>
        <p:spPr>
          <a:xfrm>
            <a:off x="1471797" y="9312706"/>
            <a:ext cx="7620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Turkish</a:t>
            </a:r>
            <a:endParaRPr lang="en-US" sz="1000" dirty="0"/>
          </a:p>
        </p:txBody>
      </p:sp>
      <p:sp>
        <p:nvSpPr>
          <p:cNvPr id="64" name="Dikdörtgen 63">
            <a:extLst>
              <a:ext uri="{FF2B5EF4-FFF2-40B4-BE49-F238E27FC236}">
                <a16:creationId xmlns="" xmlns:a16="http://schemas.microsoft.com/office/drawing/2014/main" id="{EE9DE3EE-3AE3-423B-BC13-63CD7AA99759}"/>
              </a:ext>
            </a:extLst>
          </p:cNvPr>
          <p:cNvSpPr/>
          <p:nvPr/>
        </p:nvSpPr>
        <p:spPr>
          <a:xfrm>
            <a:off x="295807" y="7563091"/>
            <a:ext cx="3074028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100"/>
              </a:spcAft>
              <a:buFont typeface="Arial" pitchFamily="34" charset="0"/>
              <a:buChar char="•"/>
            </a:pPr>
            <a:r>
              <a:rPr lang="tr-TR" sz="800" dirty="0"/>
              <a:t>Help </a:t>
            </a:r>
            <a:r>
              <a:rPr lang="tr-TR" sz="800" dirty="0" err="1"/>
              <a:t>distribute</a:t>
            </a:r>
            <a:r>
              <a:rPr lang="tr-TR" sz="800" dirty="0"/>
              <a:t> marketing </a:t>
            </a:r>
            <a:r>
              <a:rPr lang="tr-TR" sz="800" dirty="0" err="1"/>
              <a:t>materials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800" dirty="0" smtClean="0"/>
              <a:t>Perform </a:t>
            </a:r>
            <a:r>
              <a:rPr lang="tr-TR" sz="800" dirty="0"/>
              <a:t>market analysis</a:t>
            </a:r>
            <a:endParaRPr lang="tr-TR" sz="800" dirty="0" smtClean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800" dirty="0" smtClean="0"/>
              <a:t>C</a:t>
            </a:r>
            <a:r>
              <a:rPr lang="en-US" sz="800" dirty="0" smtClean="0"/>
              <a:t>oordinat</a:t>
            </a:r>
            <a:r>
              <a:rPr lang="tr-TR" sz="800" dirty="0" smtClean="0"/>
              <a:t>e </a:t>
            </a:r>
            <a:r>
              <a:rPr lang="en-US" sz="800" dirty="0" smtClean="0"/>
              <a:t>the </a:t>
            </a:r>
            <a:r>
              <a:rPr lang="en-US" sz="800" dirty="0"/>
              <a:t>department’s </a:t>
            </a:r>
            <a:r>
              <a:rPr lang="en-US" sz="800" dirty="0" smtClean="0"/>
              <a:t>activities</a:t>
            </a:r>
            <a:endParaRPr lang="tr-TR" sz="800" dirty="0" smtClean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Prepare marketing presentations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 smtClean="0"/>
              <a:t>Support </a:t>
            </a:r>
            <a:r>
              <a:rPr lang="en-US" sz="800" dirty="0"/>
              <a:t>marketing executives in organizing various </a:t>
            </a:r>
            <a:r>
              <a:rPr lang="en-US" sz="800" dirty="0" smtClean="0"/>
              <a:t>projects</a:t>
            </a:r>
            <a:r>
              <a:rPr lang="tr-TR" sz="800" dirty="0" smtClean="0"/>
              <a:t> 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800" dirty="0"/>
              <a:t>Help marketing </a:t>
            </a:r>
            <a:r>
              <a:rPr lang="tr-TR" sz="800" dirty="0" err="1"/>
              <a:t>events</a:t>
            </a:r>
            <a:r>
              <a:rPr lang="tr-TR" sz="800" dirty="0"/>
              <a:t> </a:t>
            </a:r>
            <a:endParaRPr lang="tr-TR" sz="800" dirty="0" smtClean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 smtClean="0"/>
              <a:t>Support </a:t>
            </a:r>
            <a:r>
              <a:rPr lang="en-US" sz="800" dirty="0"/>
              <a:t>the marketing team in daily administrative </a:t>
            </a:r>
            <a:r>
              <a:rPr lang="en-US" sz="800" dirty="0" smtClean="0"/>
              <a:t>tasks</a:t>
            </a:r>
            <a:endParaRPr lang="tr-TR" sz="800" dirty="0" smtClean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Prepare and deliver promotional presentations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65" name="Dikdörtgen 64">
            <a:extLst>
              <a:ext uri="{FF2B5EF4-FFF2-40B4-BE49-F238E27FC236}">
                <a16:creationId xmlns="" xmlns:a16="http://schemas.microsoft.com/office/drawing/2014/main" id="{EE9DE3EE-3AE3-423B-BC13-63CD7AA99759}"/>
              </a:ext>
            </a:extLst>
          </p:cNvPr>
          <p:cNvSpPr/>
          <p:nvPr/>
        </p:nvSpPr>
        <p:spPr>
          <a:xfrm>
            <a:off x="304571" y="5906290"/>
            <a:ext cx="3074028" cy="1290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 smtClean="0"/>
              <a:t>Research </a:t>
            </a:r>
            <a:r>
              <a:rPr lang="en-US" sz="800" dirty="0"/>
              <a:t>and generate lists of potential </a:t>
            </a:r>
            <a:r>
              <a:rPr lang="en-US" sz="800" dirty="0" smtClean="0"/>
              <a:t>customers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 smtClean="0"/>
              <a:t>Support </a:t>
            </a:r>
            <a:r>
              <a:rPr lang="tr-TR" sz="800" dirty="0" err="1" smtClean="0"/>
              <a:t>sales</a:t>
            </a:r>
            <a:r>
              <a:rPr lang="tr-TR" sz="800" dirty="0" smtClean="0"/>
              <a:t> </a:t>
            </a:r>
            <a:r>
              <a:rPr lang="en-US" sz="800" dirty="0" smtClean="0"/>
              <a:t>executives in organizing various projects 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Research latest trends </a:t>
            </a:r>
            <a:endParaRPr lang="tr-TR" sz="800" dirty="0" smtClean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 smtClean="0"/>
              <a:t>Collect quantitative and qualitative data from </a:t>
            </a:r>
            <a:r>
              <a:rPr lang="tr-TR" sz="800" dirty="0" err="1" smtClean="0"/>
              <a:t>sales</a:t>
            </a:r>
            <a:r>
              <a:rPr lang="tr-TR" sz="800" dirty="0" smtClean="0"/>
              <a:t> </a:t>
            </a:r>
            <a:r>
              <a:rPr lang="tr-TR" sz="800" dirty="0" err="1" smtClean="0"/>
              <a:t>activities</a:t>
            </a:r>
            <a:r>
              <a:rPr lang="tr-TR" sz="800" dirty="0" smtClean="0"/>
              <a:t> </a:t>
            </a:r>
            <a:r>
              <a:rPr lang="en-US" sz="800" dirty="0" smtClean="0"/>
              <a:t>Produce </a:t>
            </a:r>
            <a:r>
              <a:rPr lang="en-US" sz="800" dirty="0"/>
              <a:t>new social media campaign ideas </a:t>
            </a:r>
            <a:endParaRPr lang="tr-TR" sz="800" dirty="0" smtClean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Learn and apply sales </a:t>
            </a:r>
            <a:r>
              <a:rPr lang="en-US" sz="800" dirty="0" smtClean="0"/>
              <a:t>techniques</a:t>
            </a:r>
            <a:endParaRPr lang="tr-TR" sz="800" dirty="0" smtClean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800" dirty="0" err="1"/>
              <a:t>Maintain</a:t>
            </a:r>
            <a:r>
              <a:rPr lang="tr-TR" sz="800" dirty="0"/>
              <a:t> </a:t>
            </a:r>
            <a:r>
              <a:rPr lang="tr-TR" sz="800" dirty="0" err="1"/>
              <a:t>sales</a:t>
            </a:r>
            <a:r>
              <a:rPr lang="tr-TR" sz="800" dirty="0"/>
              <a:t> </a:t>
            </a:r>
            <a:r>
              <a:rPr lang="tr-TR" sz="800" dirty="0" err="1"/>
              <a:t>records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66" name="Metin kutusu 65">
            <a:extLst>
              <a:ext uri="{FF2B5EF4-FFF2-40B4-BE49-F238E27FC236}">
                <a16:creationId xmlns="" xmlns:a16="http://schemas.microsoft.com/office/drawing/2014/main" id="{6EF7222E-9667-434D-9775-FE341695209F}"/>
              </a:ext>
            </a:extLst>
          </p:cNvPr>
          <p:cNvSpPr txBox="1"/>
          <p:nvPr/>
        </p:nvSpPr>
        <p:spPr>
          <a:xfrm>
            <a:off x="3576912" y="1509780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Strategic Planning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67" name="Dikdörtgen 66">
            <a:extLst>
              <a:ext uri="{FF2B5EF4-FFF2-40B4-BE49-F238E27FC236}">
                <a16:creationId xmlns="" xmlns:a16="http://schemas.microsoft.com/office/drawing/2014/main" id="{A7D7378F-A458-4390-AAB2-BF3637E64C02}"/>
              </a:ext>
            </a:extLst>
          </p:cNvPr>
          <p:cNvSpPr/>
          <p:nvPr/>
        </p:nvSpPr>
        <p:spPr>
          <a:xfrm>
            <a:off x="5102985" y="1585570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Metin kutusu 67">
            <a:extLst>
              <a:ext uri="{FF2B5EF4-FFF2-40B4-BE49-F238E27FC236}">
                <a16:creationId xmlns="" xmlns:a16="http://schemas.microsoft.com/office/drawing/2014/main" id="{9672EC20-10FE-4469-8D65-738B0058B4DA}"/>
              </a:ext>
            </a:extLst>
          </p:cNvPr>
          <p:cNvSpPr txBox="1"/>
          <p:nvPr/>
        </p:nvSpPr>
        <p:spPr>
          <a:xfrm>
            <a:off x="3576912" y="1797843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Coordination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69" name="Dikdörtgen 68">
            <a:extLst>
              <a:ext uri="{FF2B5EF4-FFF2-40B4-BE49-F238E27FC236}">
                <a16:creationId xmlns="" xmlns:a16="http://schemas.microsoft.com/office/drawing/2014/main" id="{F7A9BDBD-9BD2-417A-B2F7-22E70E5E1DFF}"/>
              </a:ext>
            </a:extLst>
          </p:cNvPr>
          <p:cNvSpPr/>
          <p:nvPr/>
        </p:nvSpPr>
        <p:spPr>
          <a:xfrm>
            <a:off x="5102985" y="1874513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Metin kutusu 69">
            <a:extLst>
              <a:ext uri="{FF2B5EF4-FFF2-40B4-BE49-F238E27FC236}">
                <a16:creationId xmlns="" xmlns:a16="http://schemas.microsoft.com/office/drawing/2014/main" id="{692F9306-0BB0-407F-ACE6-B9D873D3BF2D}"/>
              </a:ext>
            </a:extLst>
          </p:cNvPr>
          <p:cNvSpPr txBox="1"/>
          <p:nvPr/>
        </p:nvSpPr>
        <p:spPr>
          <a:xfrm>
            <a:off x="3576912" y="2101146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Project Management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1" name="Dikdörtgen 70">
            <a:extLst>
              <a:ext uri="{FF2B5EF4-FFF2-40B4-BE49-F238E27FC236}">
                <a16:creationId xmlns="" xmlns:a16="http://schemas.microsoft.com/office/drawing/2014/main" id="{95148807-9B00-408E-9257-17864F663EEB}"/>
              </a:ext>
            </a:extLst>
          </p:cNvPr>
          <p:cNvSpPr/>
          <p:nvPr/>
        </p:nvSpPr>
        <p:spPr>
          <a:xfrm>
            <a:off x="5102985" y="2163456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Metin kutusu 71">
            <a:extLst>
              <a:ext uri="{FF2B5EF4-FFF2-40B4-BE49-F238E27FC236}">
                <a16:creationId xmlns="" xmlns:a16="http://schemas.microsoft.com/office/drawing/2014/main" id="{CC2729E3-B07D-4406-ABF7-C2F2EF2E2C0E}"/>
              </a:ext>
            </a:extLst>
          </p:cNvPr>
          <p:cNvSpPr txBox="1"/>
          <p:nvPr/>
        </p:nvSpPr>
        <p:spPr>
          <a:xfrm>
            <a:off x="3576912" y="2373969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Analysing</a:t>
            </a:r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 &amp; </a:t>
            </a:r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Reporting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3" name="Dikdörtgen 72">
            <a:extLst>
              <a:ext uri="{FF2B5EF4-FFF2-40B4-BE49-F238E27FC236}">
                <a16:creationId xmlns="" xmlns:a16="http://schemas.microsoft.com/office/drawing/2014/main" id="{C7382E45-A72F-4B4C-B251-C218DDC13C52}"/>
              </a:ext>
            </a:extLst>
          </p:cNvPr>
          <p:cNvSpPr/>
          <p:nvPr/>
        </p:nvSpPr>
        <p:spPr>
          <a:xfrm>
            <a:off x="5102985" y="2452399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Metin kutusu 73">
            <a:extLst>
              <a:ext uri="{FF2B5EF4-FFF2-40B4-BE49-F238E27FC236}">
                <a16:creationId xmlns="" xmlns:a16="http://schemas.microsoft.com/office/drawing/2014/main" id="{E4FA43DF-2AF5-4528-BFCC-399332D8A9CE}"/>
              </a:ext>
            </a:extLst>
          </p:cNvPr>
          <p:cNvSpPr txBox="1"/>
          <p:nvPr/>
        </p:nvSpPr>
        <p:spPr>
          <a:xfrm>
            <a:off x="3576912" y="2677272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Presentation </a:t>
            </a:r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Skills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5" name="Dikdörtgen 74">
            <a:extLst>
              <a:ext uri="{FF2B5EF4-FFF2-40B4-BE49-F238E27FC236}">
                <a16:creationId xmlns="" xmlns:a16="http://schemas.microsoft.com/office/drawing/2014/main" id="{F9CF73B2-2BC3-40F1-B417-8E9DBBD2518B}"/>
              </a:ext>
            </a:extLst>
          </p:cNvPr>
          <p:cNvSpPr/>
          <p:nvPr/>
        </p:nvSpPr>
        <p:spPr>
          <a:xfrm>
            <a:off x="5102985" y="2741342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Metin kutusu 75">
            <a:extLst>
              <a:ext uri="{FF2B5EF4-FFF2-40B4-BE49-F238E27FC236}">
                <a16:creationId xmlns="" xmlns:a16="http://schemas.microsoft.com/office/drawing/2014/main" id="{8AE6496A-3F0C-4FCF-9677-07C03D8E4CE9}"/>
              </a:ext>
            </a:extLst>
          </p:cNvPr>
          <p:cNvSpPr txBox="1"/>
          <p:nvPr/>
        </p:nvSpPr>
        <p:spPr>
          <a:xfrm>
            <a:off x="3570562" y="2965335"/>
            <a:ext cx="1490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MS Office </a:t>
            </a:r>
            <a:r>
              <a:rPr lang="tr-TR" sz="9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Knowledge	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7" name="Dikdörtgen 76">
            <a:extLst>
              <a:ext uri="{FF2B5EF4-FFF2-40B4-BE49-F238E27FC236}">
                <a16:creationId xmlns="" xmlns:a16="http://schemas.microsoft.com/office/drawing/2014/main" id="{218BC4A1-581F-4F0E-B3EF-36254B289123}"/>
              </a:ext>
            </a:extLst>
          </p:cNvPr>
          <p:cNvSpPr/>
          <p:nvPr/>
        </p:nvSpPr>
        <p:spPr>
          <a:xfrm>
            <a:off x="5096635" y="3030285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Metin kutusu 77">
            <a:extLst>
              <a:ext uri="{FF2B5EF4-FFF2-40B4-BE49-F238E27FC236}">
                <a16:creationId xmlns="" xmlns:a16="http://schemas.microsoft.com/office/drawing/2014/main" id="{5814E0AA-E892-4ECA-AC9E-F6B78D69385B}"/>
              </a:ext>
            </a:extLst>
          </p:cNvPr>
          <p:cNvSpPr txBox="1"/>
          <p:nvPr/>
        </p:nvSpPr>
        <p:spPr>
          <a:xfrm>
            <a:off x="3570562" y="3253398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Communication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9" name="Dikdörtgen 78">
            <a:extLst>
              <a:ext uri="{FF2B5EF4-FFF2-40B4-BE49-F238E27FC236}">
                <a16:creationId xmlns="" xmlns:a16="http://schemas.microsoft.com/office/drawing/2014/main" id="{01B980B3-B152-48F9-8AFB-55F9A09D5D28}"/>
              </a:ext>
            </a:extLst>
          </p:cNvPr>
          <p:cNvSpPr/>
          <p:nvPr/>
        </p:nvSpPr>
        <p:spPr>
          <a:xfrm>
            <a:off x="5096635" y="3319228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Dikdörtgen 79">
            <a:extLst>
              <a:ext uri="{FF2B5EF4-FFF2-40B4-BE49-F238E27FC236}">
                <a16:creationId xmlns="" xmlns:a16="http://schemas.microsoft.com/office/drawing/2014/main" id="{B5D61711-4835-4004-93C4-3B25D7B35521}"/>
              </a:ext>
            </a:extLst>
          </p:cNvPr>
          <p:cNvSpPr/>
          <p:nvPr/>
        </p:nvSpPr>
        <p:spPr>
          <a:xfrm>
            <a:off x="5096635" y="3608171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Metin kutusu 80">
            <a:extLst>
              <a:ext uri="{FF2B5EF4-FFF2-40B4-BE49-F238E27FC236}">
                <a16:creationId xmlns="" xmlns:a16="http://schemas.microsoft.com/office/drawing/2014/main" id="{5814E0AA-E892-4ECA-AC9E-F6B78D69385B}"/>
              </a:ext>
            </a:extLst>
          </p:cNvPr>
          <p:cNvSpPr txBox="1"/>
          <p:nvPr/>
        </p:nvSpPr>
        <p:spPr>
          <a:xfrm>
            <a:off x="3570562" y="3521778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Customer</a:t>
            </a:r>
            <a:r>
              <a:rPr lang="tr-TR" sz="9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Focus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82" name="Dikdörtgen 81">
            <a:extLst>
              <a:ext uri="{FF2B5EF4-FFF2-40B4-BE49-F238E27FC236}">
                <a16:creationId xmlns="" xmlns:a16="http://schemas.microsoft.com/office/drawing/2014/main" id="{B5D61711-4835-4004-93C4-3B25D7B35521}"/>
              </a:ext>
            </a:extLst>
          </p:cNvPr>
          <p:cNvSpPr/>
          <p:nvPr/>
        </p:nvSpPr>
        <p:spPr>
          <a:xfrm>
            <a:off x="5096634" y="3846087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Metin kutusu 82">
            <a:extLst>
              <a:ext uri="{FF2B5EF4-FFF2-40B4-BE49-F238E27FC236}">
                <a16:creationId xmlns="" xmlns:a16="http://schemas.microsoft.com/office/drawing/2014/main" id="{5814E0AA-E892-4ECA-AC9E-F6B78D69385B}"/>
              </a:ext>
            </a:extLst>
          </p:cNvPr>
          <p:cNvSpPr txBox="1"/>
          <p:nvPr/>
        </p:nvSpPr>
        <p:spPr>
          <a:xfrm>
            <a:off x="3570561" y="3759694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en-US" sz="9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Analytic</a:t>
            </a:r>
            <a:r>
              <a:rPr lang="tr-TR" sz="9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Thinking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84" name="Dikdörtgen 83">
            <a:extLst>
              <a:ext uri="{FF2B5EF4-FFF2-40B4-BE49-F238E27FC236}">
                <a16:creationId xmlns="" xmlns:a16="http://schemas.microsoft.com/office/drawing/2014/main" id="{B5D61711-4835-4004-93C4-3B25D7B35521}"/>
              </a:ext>
            </a:extLst>
          </p:cNvPr>
          <p:cNvSpPr/>
          <p:nvPr/>
        </p:nvSpPr>
        <p:spPr>
          <a:xfrm>
            <a:off x="5096634" y="4113379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Metin kutusu 84">
            <a:extLst>
              <a:ext uri="{FF2B5EF4-FFF2-40B4-BE49-F238E27FC236}">
                <a16:creationId xmlns="" xmlns:a16="http://schemas.microsoft.com/office/drawing/2014/main" id="{5814E0AA-E892-4ECA-AC9E-F6B78D69385B}"/>
              </a:ext>
            </a:extLst>
          </p:cNvPr>
          <p:cNvSpPr txBox="1"/>
          <p:nvPr/>
        </p:nvSpPr>
        <p:spPr>
          <a:xfrm>
            <a:off x="3570561" y="4026986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Creativity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37709" y="3607125"/>
            <a:ext cx="113983" cy="906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6" name="Dikdörtgen 85"/>
          <p:cNvSpPr/>
          <p:nvPr/>
        </p:nvSpPr>
        <p:spPr>
          <a:xfrm>
            <a:off x="6258137" y="2740297"/>
            <a:ext cx="105621" cy="90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7" name="Dikdörtgen 86"/>
          <p:cNvSpPr/>
          <p:nvPr/>
        </p:nvSpPr>
        <p:spPr>
          <a:xfrm>
            <a:off x="6246072" y="2162753"/>
            <a:ext cx="105621" cy="90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8" name="Metin kutusu 87">
            <a:extLst>
              <a:ext uri="{FF2B5EF4-FFF2-40B4-BE49-F238E27FC236}">
                <a16:creationId xmlns="" xmlns:a16="http://schemas.microsoft.com/office/drawing/2014/main" id="{3C1E591C-3007-47AA-AB5F-7EA926D56E0B}"/>
              </a:ext>
            </a:extLst>
          </p:cNvPr>
          <p:cNvSpPr txBox="1"/>
          <p:nvPr/>
        </p:nvSpPr>
        <p:spPr>
          <a:xfrm>
            <a:off x="3766074" y="4590364"/>
            <a:ext cx="28577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4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CERTIFICATES &amp; ACHIEVEMENTS</a:t>
            </a:r>
          </a:p>
        </p:txBody>
      </p:sp>
      <p:sp>
        <p:nvSpPr>
          <p:cNvPr id="89" name="Metin kutusu 88">
            <a:extLst>
              <a:ext uri="{FF2B5EF4-FFF2-40B4-BE49-F238E27FC236}">
                <a16:creationId xmlns="" xmlns:a16="http://schemas.microsoft.com/office/drawing/2014/main" id="{5B1100CA-674E-4AC1-A3DF-A7C73D538C83}"/>
              </a:ext>
            </a:extLst>
          </p:cNvPr>
          <p:cNvSpPr txBox="1"/>
          <p:nvPr/>
        </p:nvSpPr>
        <p:spPr>
          <a:xfrm>
            <a:off x="3805175" y="4924193"/>
            <a:ext cx="198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Project Management (2015)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90" name="Metin kutusu 89">
            <a:extLst>
              <a:ext uri="{FF2B5EF4-FFF2-40B4-BE49-F238E27FC236}">
                <a16:creationId xmlns="" xmlns:a16="http://schemas.microsoft.com/office/drawing/2014/main" id="{900B9FB6-98F6-4D5E-AB15-DB0C377A966E}"/>
              </a:ext>
            </a:extLst>
          </p:cNvPr>
          <p:cNvSpPr txBox="1"/>
          <p:nvPr/>
        </p:nvSpPr>
        <p:spPr>
          <a:xfrm>
            <a:off x="3805175" y="5079661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Participated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in a PMI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methodolgy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 Training Program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with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my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team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91" name="Metin kutusu 90">
            <a:extLst>
              <a:ext uri="{FF2B5EF4-FFF2-40B4-BE49-F238E27FC236}">
                <a16:creationId xmlns="" xmlns:a16="http://schemas.microsoft.com/office/drawing/2014/main" id="{3025E159-71D0-4334-98F6-0566A92A04AD}"/>
              </a:ext>
            </a:extLst>
          </p:cNvPr>
          <p:cNvSpPr txBox="1"/>
          <p:nvPr/>
        </p:nvSpPr>
        <p:spPr>
          <a:xfrm>
            <a:off x="3805175" y="5942140"/>
            <a:ext cx="24765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Presentation </a:t>
            </a:r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Techniques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(2010)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95" name="Metin kutusu 94">
            <a:extLst>
              <a:ext uri="{FF2B5EF4-FFF2-40B4-BE49-F238E27FC236}">
                <a16:creationId xmlns="" xmlns:a16="http://schemas.microsoft.com/office/drawing/2014/main" id="{9AA4C2D2-3326-4E69-BFAC-3ACC9383EA44}"/>
              </a:ext>
            </a:extLst>
          </p:cNvPr>
          <p:cNvSpPr txBox="1"/>
          <p:nvPr/>
        </p:nvSpPr>
        <p:spPr>
          <a:xfrm>
            <a:off x="3805175" y="6089988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Learn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presentation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techniques </a:t>
            </a:r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and methods in the </a:t>
            </a:r>
            <a:r>
              <a:rPr lang="en-US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train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in</a:t>
            </a:r>
            <a:r>
              <a:rPr lang="en-US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g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96" name="Metin kutusu 95">
            <a:extLst>
              <a:ext uri="{FF2B5EF4-FFF2-40B4-BE49-F238E27FC236}">
                <a16:creationId xmlns="" xmlns:a16="http://schemas.microsoft.com/office/drawing/2014/main" id="{D38593AA-DCC4-40F2-AC4F-00EED9ABE095}"/>
              </a:ext>
            </a:extLst>
          </p:cNvPr>
          <p:cNvSpPr txBox="1"/>
          <p:nvPr/>
        </p:nvSpPr>
        <p:spPr>
          <a:xfrm>
            <a:off x="3805175" y="5617567"/>
            <a:ext cx="198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Advance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Excel (2011)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98" name="Metin kutusu 97">
            <a:extLst>
              <a:ext uri="{FF2B5EF4-FFF2-40B4-BE49-F238E27FC236}">
                <a16:creationId xmlns="" xmlns:a16="http://schemas.microsoft.com/office/drawing/2014/main" id="{F9BB060C-6787-4FEF-970D-06F0F583872A}"/>
              </a:ext>
            </a:extLst>
          </p:cNvPr>
          <p:cNvSpPr txBox="1"/>
          <p:nvPr/>
        </p:nvSpPr>
        <p:spPr>
          <a:xfrm>
            <a:off x="3805175" y="5750175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Studied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on Advanced Level Excel. 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2" name="Metin kutusu 101">
            <a:extLst>
              <a:ext uri="{FF2B5EF4-FFF2-40B4-BE49-F238E27FC236}">
                <a16:creationId xmlns="" xmlns:a16="http://schemas.microsoft.com/office/drawing/2014/main" id="{CAB031C7-42ED-4E90-A0CA-F496B6EB64AC}"/>
              </a:ext>
            </a:extLst>
          </p:cNvPr>
          <p:cNvSpPr txBox="1"/>
          <p:nvPr/>
        </p:nvSpPr>
        <p:spPr>
          <a:xfrm>
            <a:off x="3805175" y="5279956"/>
            <a:ext cx="2394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MS Office Programs (2012)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3" name="Metin kutusu 102">
            <a:extLst>
              <a:ext uri="{FF2B5EF4-FFF2-40B4-BE49-F238E27FC236}">
                <a16:creationId xmlns="" xmlns:a16="http://schemas.microsoft.com/office/drawing/2014/main" id="{64DA22A4-143A-4CAA-8542-5C072EA724F9}"/>
              </a:ext>
            </a:extLst>
          </p:cNvPr>
          <p:cNvSpPr txBox="1"/>
          <p:nvPr/>
        </p:nvSpPr>
        <p:spPr>
          <a:xfrm>
            <a:off x="3805175" y="5412564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Took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place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in a 6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hours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-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lecture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about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MS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office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programs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4" name="Metin kutusu 103">
            <a:extLst>
              <a:ext uri="{FF2B5EF4-FFF2-40B4-BE49-F238E27FC236}">
                <a16:creationId xmlns="" xmlns:a16="http://schemas.microsoft.com/office/drawing/2014/main" id="{9FE81D5D-C9CA-499A-8616-BD3B431D8B0E}"/>
              </a:ext>
            </a:extLst>
          </p:cNvPr>
          <p:cNvSpPr txBox="1"/>
          <p:nvPr/>
        </p:nvSpPr>
        <p:spPr>
          <a:xfrm>
            <a:off x="3805175" y="6264242"/>
            <a:ext cx="198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Future Leaders (</a:t>
            </a:r>
            <a:r>
              <a:rPr lang="en-US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201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0</a:t>
            </a:r>
            <a:r>
              <a:rPr lang="en-US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5" name="Metin kutusu 104">
            <a:extLst>
              <a:ext uri="{FF2B5EF4-FFF2-40B4-BE49-F238E27FC236}">
                <a16:creationId xmlns="" xmlns:a16="http://schemas.microsoft.com/office/drawing/2014/main" id="{419168B2-0554-433F-8926-D7FAA641A2E4}"/>
              </a:ext>
            </a:extLst>
          </p:cNvPr>
          <p:cNvSpPr txBox="1"/>
          <p:nvPr/>
        </p:nvSpPr>
        <p:spPr>
          <a:xfrm>
            <a:off x="3805175" y="6412090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Took place in the leadership program </a:t>
            </a:r>
            <a:r>
              <a:rPr lang="en-US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and </a:t>
            </a:r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successfully completed the program.</a:t>
            </a:r>
          </a:p>
        </p:txBody>
      </p:sp>
      <p:sp>
        <p:nvSpPr>
          <p:cNvPr id="106" name="Metin kutusu 105">
            <a:extLst>
              <a:ext uri="{FF2B5EF4-FFF2-40B4-BE49-F238E27FC236}">
                <a16:creationId xmlns="" xmlns:a16="http://schemas.microsoft.com/office/drawing/2014/main" id="{4D5BE62A-6675-42DB-B7FE-589D5496B025}"/>
              </a:ext>
            </a:extLst>
          </p:cNvPr>
          <p:cNvSpPr txBox="1"/>
          <p:nvPr/>
        </p:nvSpPr>
        <p:spPr>
          <a:xfrm>
            <a:off x="3798825" y="6602113"/>
            <a:ext cx="27126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Young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Talents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Program </a:t>
            </a:r>
            <a:r>
              <a:rPr lang="en-US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(20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09</a:t>
            </a:r>
            <a:r>
              <a:rPr lang="en-US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7" name="Metin kutusu 106">
            <a:extLst>
              <a:ext uri="{FF2B5EF4-FFF2-40B4-BE49-F238E27FC236}">
                <a16:creationId xmlns="" xmlns:a16="http://schemas.microsoft.com/office/drawing/2014/main" id="{2ADDCADF-CBF2-49D7-A50D-FAA9E1EE1D4E}"/>
              </a:ext>
            </a:extLst>
          </p:cNvPr>
          <p:cNvSpPr txBox="1"/>
          <p:nvPr/>
        </p:nvSpPr>
        <p:spPr>
          <a:xfrm>
            <a:off x="3798825" y="6749961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Participated in a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young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talent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certificate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program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8" name="Metin kutusu 107">
            <a:extLst>
              <a:ext uri="{FF2B5EF4-FFF2-40B4-BE49-F238E27FC236}">
                <a16:creationId xmlns="" xmlns:a16="http://schemas.microsoft.com/office/drawing/2014/main" id="{4D5BE62A-6675-42DB-B7FE-589D5496B025}"/>
              </a:ext>
            </a:extLst>
          </p:cNvPr>
          <p:cNvSpPr txBox="1"/>
          <p:nvPr/>
        </p:nvSpPr>
        <p:spPr>
          <a:xfrm>
            <a:off x="3798825" y="6964711"/>
            <a:ext cx="27126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Marketing  </a:t>
            </a:r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Strategies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(20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09</a:t>
            </a:r>
            <a:r>
              <a:rPr lang="en-US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9" name="Metin kutusu 108">
            <a:extLst>
              <a:ext uri="{FF2B5EF4-FFF2-40B4-BE49-F238E27FC236}">
                <a16:creationId xmlns="" xmlns:a16="http://schemas.microsoft.com/office/drawing/2014/main" id="{2ADDCADF-CBF2-49D7-A50D-FAA9E1EE1D4E}"/>
              </a:ext>
            </a:extLst>
          </p:cNvPr>
          <p:cNvSpPr txBox="1"/>
          <p:nvPr/>
        </p:nvSpPr>
        <p:spPr>
          <a:xfrm>
            <a:off x="3798825" y="7112559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Took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a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lecture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about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marketing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strategies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0" name="Metin kutusu 109">
            <a:extLst>
              <a:ext uri="{FF2B5EF4-FFF2-40B4-BE49-F238E27FC236}">
                <a16:creationId xmlns="" xmlns:a16="http://schemas.microsoft.com/office/drawing/2014/main" id="{4D5BE62A-6675-42DB-B7FE-589D5496B025}"/>
              </a:ext>
            </a:extLst>
          </p:cNvPr>
          <p:cNvSpPr txBox="1"/>
          <p:nvPr/>
        </p:nvSpPr>
        <p:spPr>
          <a:xfrm>
            <a:off x="3798825" y="7358472"/>
            <a:ext cx="27126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Award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of </a:t>
            </a:r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Most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Successful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Student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(2008)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1" name="Metin kutusu 110">
            <a:extLst>
              <a:ext uri="{FF2B5EF4-FFF2-40B4-BE49-F238E27FC236}">
                <a16:creationId xmlns="" xmlns:a16="http://schemas.microsoft.com/office/drawing/2014/main" id="{2ADDCADF-CBF2-49D7-A50D-FAA9E1EE1D4E}"/>
              </a:ext>
            </a:extLst>
          </p:cNvPr>
          <p:cNvSpPr txBox="1"/>
          <p:nvPr/>
        </p:nvSpPr>
        <p:spPr>
          <a:xfrm>
            <a:off x="3798825" y="7506320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Took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an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award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from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my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university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about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my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GPA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scores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2" name="Metin kutusu 111">
            <a:extLst>
              <a:ext uri="{FF2B5EF4-FFF2-40B4-BE49-F238E27FC236}">
                <a16:creationId xmlns="" xmlns:a16="http://schemas.microsoft.com/office/drawing/2014/main" id="{F4BD8B92-40B3-46FF-8142-86CE06833CEB}"/>
              </a:ext>
            </a:extLst>
          </p:cNvPr>
          <p:cNvSpPr txBox="1"/>
          <p:nvPr/>
        </p:nvSpPr>
        <p:spPr>
          <a:xfrm>
            <a:off x="3766074" y="8282518"/>
            <a:ext cx="2455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4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INTERESTS</a:t>
            </a:r>
          </a:p>
        </p:txBody>
      </p:sp>
      <p:sp>
        <p:nvSpPr>
          <p:cNvPr id="114" name="Metin kutusu 113">
            <a:extLst>
              <a:ext uri="{FF2B5EF4-FFF2-40B4-BE49-F238E27FC236}">
                <a16:creationId xmlns="" xmlns:a16="http://schemas.microsoft.com/office/drawing/2014/main" id="{3946A156-A73F-4204-B6EA-17AF2BECDCF3}"/>
              </a:ext>
            </a:extLst>
          </p:cNvPr>
          <p:cNvSpPr txBox="1"/>
          <p:nvPr/>
        </p:nvSpPr>
        <p:spPr>
          <a:xfrm>
            <a:off x="3748636" y="9059210"/>
            <a:ext cx="3117786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Reading   I    </a:t>
            </a:r>
            <a:r>
              <a:rPr lang="tr-TR" sz="900" dirty="0" smtClean="0"/>
              <a:t>  </a:t>
            </a:r>
            <a:r>
              <a:rPr lang="en-US" sz="900" dirty="0" smtClean="0"/>
              <a:t>  </a:t>
            </a:r>
            <a:r>
              <a:rPr lang="tr-TR" sz="900" dirty="0" smtClean="0"/>
              <a:t>  </a:t>
            </a:r>
            <a:r>
              <a:rPr lang="en-US" sz="900" dirty="0" smtClean="0"/>
              <a:t>Traveling     </a:t>
            </a:r>
            <a:r>
              <a:rPr lang="tr-TR" sz="900" dirty="0" smtClean="0"/>
              <a:t>  </a:t>
            </a:r>
            <a:r>
              <a:rPr lang="en-US" sz="900" dirty="0" smtClean="0"/>
              <a:t> </a:t>
            </a:r>
            <a:r>
              <a:rPr lang="en-US" sz="900" dirty="0"/>
              <a:t>I      </a:t>
            </a:r>
            <a:r>
              <a:rPr lang="tr-TR" sz="900" dirty="0" smtClean="0"/>
              <a:t>   </a:t>
            </a:r>
            <a:r>
              <a:rPr lang="en-US" sz="900" dirty="0" smtClean="0"/>
              <a:t>Cycling</a:t>
            </a:r>
          </a:p>
          <a:p>
            <a:endParaRPr lang="en-US" sz="1050" dirty="0"/>
          </a:p>
        </p:txBody>
      </p:sp>
      <p:sp>
        <p:nvSpPr>
          <p:cNvPr id="115" name="Metin kutusu 114">
            <a:extLst>
              <a:ext uri="{FF2B5EF4-FFF2-40B4-BE49-F238E27FC236}">
                <a16:creationId xmlns="" xmlns:a16="http://schemas.microsoft.com/office/drawing/2014/main" id="{4D5BE62A-6675-42DB-B7FE-589D5496B025}"/>
              </a:ext>
            </a:extLst>
          </p:cNvPr>
          <p:cNvSpPr txBox="1"/>
          <p:nvPr/>
        </p:nvSpPr>
        <p:spPr>
          <a:xfrm>
            <a:off x="3790718" y="7704202"/>
            <a:ext cx="27126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High School </a:t>
            </a:r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Honor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b="1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Degree</a:t>
            </a:r>
            <a:r>
              <a:rPr lang="tr-TR" sz="900" b="1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(2005)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6" name="Metin kutusu 115">
            <a:extLst>
              <a:ext uri="{FF2B5EF4-FFF2-40B4-BE49-F238E27FC236}">
                <a16:creationId xmlns="" xmlns:a16="http://schemas.microsoft.com/office/drawing/2014/main" id="{2ADDCADF-CBF2-49D7-A50D-FAA9E1EE1D4E}"/>
              </a:ext>
            </a:extLst>
          </p:cNvPr>
          <p:cNvSpPr txBox="1"/>
          <p:nvPr/>
        </p:nvSpPr>
        <p:spPr>
          <a:xfrm>
            <a:off x="3790718" y="7852050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Took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a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honor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degree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from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my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high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 smtClean="0">
                <a:latin typeface="Calibri" panose="020F0502020204030204" pitchFamily="34" charset="0"/>
                <a:cs typeface="Aharoni" panose="02010803020104030203" pitchFamily="2" charset="-79"/>
              </a:rPr>
              <a:t>school</a:t>
            </a:r>
            <a:r>
              <a:rPr lang="tr-TR" sz="600" i="0" dirty="0" smtClean="0">
                <a:latin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7" name="Freeform 342"/>
          <p:cNvSpPr>
            <a:spLocks/>
          </p:cNvSpPr>
          <p:nvPr/>
        </p:nvSpPr>
        <p:spPr bwMode="auto">
          <a:xfrm>
            <a:off x="3964078" y="8701378"/>
            <a:ext cx="188822" cy="300567"/>
          </a:xfrm>
          <a:custGeom>
            <a:avLst/>
            <a:gdLst>
              <a:gd name="T0" fmla="*/ 84 w 86"/>
              <a:gd name="T1" fmla="*/ 33 h 122"/>
              <a:gd name="T2" fmla="*/ 29 w 86"/>
              <a:gd name="T3" fmla="*/ 4 h 122"/>
              <a:gd name="T4" fmla="*/ 2 w 86"/>
              <a:gd name="T5" fmla="*/ 15 h 122"/>
              <a:gd name="T6" fmla="*/ 0 w 86"/>
              <a:gd name="T7" fmla="*/ 21 h 122"/>
              <a:gd name="T8" fmla="*/ 1 w 86"/>
              <a:gd name="T9" fmla="*/ 85 h 122"/>
              <a:gd name="T10" fmla="*/ 4 w 86"/>
              <a:gd name="T11" fmla="*/ 89 h 122"/>
              <a:gd name="T12" fmla="*/ 55 w 86"/>
              <a:gd name="T13" fmla="*/ 121 h 122"/>
              <a:gd name="T14" fmla="*/ 57 w 86"/>
              <a:gd name="T15" fmla="*/ 122 h 122"/>
              <a:gd name="T16" fmla="*/ 59 w 86"/>
              <a:gd name="T17" fmla="*/ 121 h 122"/>
              <a:gd name="T18" fmla="*/ 62 w 86"/>
              <a:gd name="T19" fmla="*/ 118 h 122"/>
              <a:gd name="T20" fmla="*/ 62 w 86"/>
              <a:gd name="T21" fmla="*/ 50 h 122"/>
              <a:gd name="T22" fmla="*/ 59 w 86"/>
              <a:gd name="T23" fmla="*/ 47 h 122"/>
              <a:gd name="T24" fmla="*/ 9 w 86"/>
              <a:gd name="T25" fmla="*/ 19 h 122"/>
              <a:gd name="T26" fmla="*/ 16 w 86"/>
              <a:gd name="T27" fmla="*/ 13 h 122"/>
              <a:gd name="T28" fmla="*/ 24 w 86"/>
              <a:gd name="T29" fmla="*/ 12 h 122"/>
              <a:gd name="T30" fmla="*/ 74 w 86"/>
              <a:gd name="T31" fmla="*/ 39 h 122"/>
              <a:gd name="T32" fmla="*/ 75 w 86"/>
              <a:gd name="T33" fmla="*/ 41 h 122"/>
              <a:gd name="T34" fmla="*/ 75 w 86"/>
              <a:gd name="T35" fmla="*/ 105 h 122"/>
              <a:gd name="T36" fmla="*/ 81 w 86"/>
              <a:gd name="T37" fmla="*/ 109 h 122"/>
              <a:gd name="T38" fmla="*/ 86 w 86"/>
              <a:gd name="T39" fmla="*/ 105 h 122"/>
              <a:gd name="T40" fmla="*/ 86 w 86"/>
              <a:gd name="T41" fmla="*/ 36 h 122"/>
              <a:gd name="T42" fmla="*/ 84 w 86"/>
              <a:gd name="T43" fmla="*/ 33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6" h="122">
                <a:moveTo>
                  <a:pt x="84" y="33"/>
                </a:moveTo>
                <a:cubicBezTo>
                  <a:pt x="29" y="4"/>
                  <a:pt x="29" y="4"/>
                  <a:pt x="29" y="4"/>
                </a:cubicBezTo>
                <a:cubicBezTo>
                  <a:pt x="21" y="0"/>
                  <a:pt x="6" y="8"/>
                  <a:pt x="2" y="15"/>
                </a:cubicBezTo>
                <a:cubicBezTo>
                  <a:pt x="0" y="18"/>
                  <a:pt x="0" y="20"/>
                  <a:pt x="0" y="21"/>
                </a:cubicBezTo>
                <a:cubicBezTo>
                  <a:pt x="1" y="85"/>
                  <a:pt x="1" y="85"/>
                  <a:pt x="1" y="85"/>
                </a:cubicBezTo>
                <a:cubicBezTo>
                  <a:pt x="1" y="87"/>
                  <a:pt x="3" y="89"/>
                  <a:pt x="4" y="89"/>
                </a:cubicBezTo>
                <a:cubicBezTo>
                  <a:pt x="7" y="91"/>
                  <a:pt x="54" y="120"/>
                  <a:pt x="55" y="121"/>
                </a:cubicBezTo>
                <a:cubicBezTo>
                  <a:pt x="56" y="122"/>
                  <a:pt x="56" y="122"/>
                  <a:pt x="57" y="122"/>
                </a:cubicBezTo>
                <a:cubicBezTo>
                  <a:pt x="58" y="122"/>
                  <a:pt x="59" y="122"/>
                  <a:pt x="59" y="121"/>
                </a:cubicBezTo>
                <a:cubicBezTo>
                  <a:pt x="61" y="121"/>
                  <a:pt x="62" y="119"/>
                  <a:pt x="62" y="118"/>
                </a:cubicBezTo>
                <a:cubicBezTo>
                  <a:pt x="62" y="50"/>
                  <a:pt x="62" y="50"/>
                  <a:pt x="62" y="50"/>
                </a:cubicBezTo>
                <a:cubicBezTo>
                  <a:pt x="62" y="49"/>
                  <a:pt x="61" y="48"/>
                  <a:pt x="59" y="47"/>
                </a:cubicBezTo>
                <a:cubicBezTo>
                  <a:pt x="9" y="19"/>
                  <a:pt x="9" y="19"/>
                  <a:pt x="9" y="19"/>
                </a:cubicBezTo>
                <a:cubicBezTo>
                  <a:pt x="10" y="18"/>
                  <a:pt x="12" y="16"/>
                  <a:pt x="16" y="13"/>
                </a:cubicBezTo>
                <a:cubicBezTo>
                  <a:pt x="20" y="11"/>
                  <a:pt x="24" y="12"/>
                  <a:pt x="24" y="12"/>
                </a:cubicBezTo>
                <a:cubicBezTo>
                  <a:pt x="24" y="12"/>
                  <a:pt x="73" y="38"/>
                  <a:pt x="74" y="39"/>
                </a:cubicBezTo>
                <a:cubicBezTo>
                  <a:pt x="75" y="40"/>
                  <a:pt x="75" y="40"/>
                  <a:pt x="75" y="41"/>
                </a:cubicBezTo>
                <a:cubicBezTo>
                  <a:pt x="75" y="42"/>
                  <a:pt x="75" y="105"/>
                  <a:pt x="75" y="105"/>
                </a:cubicBezTo>
                <a:cubicBezTo>
                  <a:pt x="75" y="108"/>
                  <a:pt x="79" y="109"/>
                  <a:pt x="81" y="109"/>
                </a:cubicBezTo>
                <a:cubicBezTo>
                  <a:pt x="83" y="109"/>
                  <a:pt x="86" y="107"/>
                  <a:pt x="86" y="105"/>
                </a:cubicBezTo>
                <a:cubicBezTo>
                  <a:pt x="86" y="36"/>
                  <a:pt x="86" y="36"/>
                  <a:pt x="86" y="36"/>
                </a:cubicBezTo>
                <a:cubicBezTo>
                  <a:pt x="86" y="35"/>
                  <a:pt x="85" y="33"/>
                  <a:pt x="84" y="33"/>
                </a:cubicBezTo>
                <a:close/>
              </a:path>
            </a:pathLst>
          </a:custGeom>
          <a:solidFill>
            <a:srgbClr val="F14E40"/>
          </a:solidFill>
          <a:ln>
            <a:noFill/>
          </a:ln>
          <a:extLst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8" name="Freeform 140"/>
          <p:cNvSpPr>
            <a:spLocks noChangeAspect="1" noEditPoints="1"/>
          </p:cNvSpPr>
          <p:nvPr/>
        </p:nvSpPr>
        <p:spPr bwMode="auto">
          <a:xfrm>
            <a:off x="5364555" y="8701378"/>
            <a:ext cx="426690" cy="281518"/>
          </a:xfrm>
          <a:custGeom>
            <a:avLst/>
            <a:gdLst>
              <a:gd name="T0" fmla="*/ 103 w 127"/>
              <a:gd name="T1" fmla="*/ 71 h 71"/>
              <a:gd name="T2" fmla="*/ 78 w 127"/>
              <a:gd name="T3" fmla="*/ 46 h 71"/>
              <a:gd name="T4" fmla="*/ 86 w 127"/>
              <a:gd name="T5" fmla="*/ 28 h 71"/>
              <a:gd name="T6" fmla="*/ 82 w 127"/>
              <a:gd name="T7" fmla="*/ 23 h 71"/>
              <a:gd name="T8" fmla="*/ 63 w 127"/>
              <a:gd name="T9" fmla="*/ 49 h 71"/>
              <a:gd name="T10" fmla="*/ 60 w 127"/>
              <a:gd name="T11" fmla="*/ 50 h 71"/>
              <a:gd name="T12" fmla="*/ 49 w 127"/>
              <a:gd name="T13" fmla="*/ 50 h 71"/>
              <a:gd name="T14" fmla="*/ 25 w 127"/>
              <a:gd name="T15" fmla="*/ 71 h 71"/>
              <a:gd name="T16" fmla="*/ 0 w 127"/>
              <a:gd name="T17" fmla="*/ 46 h 71"/>
              <a:gd name="T18" fmla="*/ 25 w 127"/>
              <a:gd name="T19" fmla="*/ 22 h 71"/>
              <a:gd name="T20" fmla="*/ 36 w 127"/>
              <a:gd name="T21" fmla="*/ 25 h 71"/>
              <a:gd name="T22" fmla="*/ 44 w 127"/>
              <a:gd name="T23" fmla="*/ 15 h 71"/>
              <a:gd name="T24" fmla="*/ 32 w 127"/>
              <a:gd name="T25" fmla="*/ 15 h 71"/>
              <a:gd name="T26" fmla="*/ 28 w 127"/>
              <a:gd name="T27" fmla="*/ 11 h 71"/>
              <a:gd name="T28" fmla="*/ 32 w 127"/>
              <a:gd name="T29" fmla="*/ 7 h 71"/>
              <a:gd name="T30" fmla="*/ 53 w 127"/>
              <a:gd name="T31" fmla="*/ 7 h 71"/>
              <a:gd name="T32" fmla="*/ 53 w 127"/>
              <a:gd name="T33" fmla="*/ 15 h 71"/>
              <a:gd name="T34" fmla="*/ 77 w 127"/>
              <a:gd name="T35" fmla="*/ 15 h 71"/>
              <a:gd name="T36" fmla="*/ 72 w 127"/>
              <a:gd name="T37" fmla="*/ 7 h 71"/>
              <a:gd name="T38" fmla="*/ 60 w 127"/>
              <a:gd name="T39" fmla="*/ 7 h 71"/>
              <a:gd name="T40" fmla="*/ 56 w 127"/>
              <a:gd name="T41" fmla="*/ 4 h 71"/>
              <a:gd name="T42" fmla="*/ 60 w 127"/>
              <a:gd name="T43" fmla="*/ 0 h 71"/>
              <a:gd name="T44" fmla="*/ 74 w 127"/>
              <a:gd name="T45" fmla="*/ 0 h 71"/>
              <a:gd name="T46" fmla="*/ 77 w 127"/>
              <a:gd name="T47" fmla="*/ 2 h 71"/>
              <a:gd name="T48" fmla="*/ 92 w 127"/>
              <a:gd name="T49" fmla="*/ 24 h 71"/>
              <a:gd name="T50" fmla="*/ 103 w 127"/>
              <a:gd name="T51" fmla="*/ 22 h 71"/>
              <a:gd name="T52" fmla="*/ 127 w 127"/>
              <a:gd name="T53" fmla="*/ 46 h 71"/>
              <a:gd name="T54" fmla="*/ 103 w 127"/>
              <a:gd name="T55" fmla="*/ 71 h 71"/>
              <a:gd name="T56" fmla="*/ 25 w 127"/>
              <a:gd name="T57" fmla="*/ 50 h 71"/>
              <a:gd name="T58" fmla="*/ 22 w 127"/>
              <a:gd name="T59" fmla="*/ 44 h 71"/>
              <a:gd name="T60" fmla="*/ 32 w 127"/>
              <a:gd name="T61" fmla="*/ 30 h 71"/>
              <a:gd name="T62" fmla="*/ 25 w 127"/>
              <a:gd name="T63" fmla="*/ 29 h 71"/>
              <a:gd name="T64" fmla="*/ 7 w 127"/>
              <a:gd name="T65" fmla="*/ 46 h 71"/>
              <a:gd name="T66" fmla="*/ 25 w 127"/>
              <a:gd name="T67" fmla="*/ 64 h 71"/>
              <a:gd name="T68" fmla="*/ 42 w 127"/>
              <a:gd name="T69" fmla="*/ 50 h 71"/>
              <a:gd name="T70" fmla="*/ 25 w 127"/>
              <a:gd name="T71" fmla="*/ 50 h 71"/>
              <a:gd name="T72" fmla="*/ 42 w 127"/>
              <a:gd name="T73" fmla="*/ 43 h 71"/>
              <a:gd name="T74" fmla="*/ 38 w 127"/>
              <a:gd name="T75" fmla="*/ 35 h 71"/>
              <a:gd name="T76" fmla="*/ 32 w 127"/>
              <a:gd name="T77" fmla="*/ 43 h 71"/>
              <a:gd name="T78" fmla="*/ 42 w 127"/>
              <a:gd name="T79" fmla="*/ 43 h 71"/>
              <a:gd name="T80" fmla="*/ 74 w 127"/>
              <a:gd name="T81" fmla="*/ 22 h 71"/>
              <a:gd name="T82" fmla="*/ 48 w 127"/>
              <a:gd name="T83" fmla="*/ 22 h 71"/>
              <a:gd name="T84" fmla="*/ 42 w 127"/>
              <a:gd name="T85" fmla="*/ 29 h 71"/>
              <a:gd name="T86" fmla="*/ 49 w 127"/>
              <a:gd name="T87" fmla="*/ 43 h 71"/>
              <a:gd name="T88" fmla="*/ 58 w 127"/>
              <a:gd name="T89" fmla="*/ 43 h 71"/>
              <a:gd name="T90" fmla="*/ 74 w 127"/>
              <a:gd name="T91" fmla="*/ 22 h 71"/>
              <a:gd name="T92" fmla="*/ 103 w 127"/>
              <a:gd name="T93" fmla="*/ 29 h 71"/>
              <a:gd name="T94" fmla="*/ 96 w 127"/>
              <a:gd name="T95" fmla="*/ 30 h 71"/>
              <a:gd name="T96" fmla="*/ 106 w 127"/>
              <a:gd name="T97" fmla="*/ 44 h 71"/>
              <a:gd name="T98" fmla="*/ 105 w 127"/>
              <a:gd name="T99" fmla="*/ 49 h 71"/>
              <a:gd name="T100" fmla="*/ 103 w 127"/>
              <a:gd name="T101" fmla="*/ 50 h 71"/>
              <a:gd name="T102" fmla="*/ 100 w 127"/>
              <a:gd name="T103" fmla="*/ 48 h 71"/>
              <a:gd name="T104" fmla="*/ 90 w 127"/>
              <a:gd name="T105" fmla="*/ 34 h 71"/>
              <a:gd name="T106" fmla="*/ 85 w 127"/>
              <a:gd name="T107" fmla="*/ 46 h 71"/>
              <a:gd name="T108" fmla="*/ 103 w 127"/>
              <a:gd name="T109" fmla="*/ 64 h 71"/>
              <a:gd name="T110" fmla="*/ 120 w 127"/>
              <a:gd name="T111" fmla="*/ 46 h 71"/>
              <a:gd name="T112" fmla="*/ 103 w 127"/>
              <a:gd name="T113" fmla="*/ 29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7" h="71">
                <a:moveTo>
                  <a:pt x="103" y="71"/>
                </a:moveTo>
                <a:cubicBezTo>
                  <a:pt x="89" y="71"/>
                  <a:pt x="78" y="60"/>
                  <a:pt x="78" y="46"/>
                </a:cubicBezTo>
                <a:cubicBezTo>
                  <a:pt x="78" y="39"/>
                  <a:pt x="81" y="33"/>
                  <a:pt x="86" y="28"/>
                </a:cubicBezTo>
                <a:cubicBezTo>
                  <a:pt x="82" y="23"/>
                  <a:pt x="82" y="23"/>
                  <a:pt x="82" y="23"/>
                </a:cubicBezTo>
                <a:cubicBezTo>
                  <a:pt x="63" y="49"/>
                  <a:pt x="63" y="49"/>
                  <a:pt x="63" y="49"/>
                </a:cubicBezTo>
                <a:cubicBezTo>
                  <a:pt x="62" y="50"/>
                  <a:pt x="61" y="50"/>
                  <a:pt x="60" y="50"/>
                </a:cubicBezTo>
                <a:cubicBezTo>
                  <a:pt x="49" y="50"/>
                  <a:pt x="49" y="50"/>
                  <a:pt x="49" y="50"/>
                </a:cubicBezTo>
                <a:cubicBezTo>
                  <a:pt x="47" y="62"/>
                  <a:pt x="37" y="71"/>
                  <a:pt x="25" y="71"/>
                </a:cubicBezTo>
                <a:cubicBezTo>
                  <a:pt x="11" y="71"/>
                  <a:pt x="0" y="60"/>
                  <a:pt x="0" y="46"/>
                </a:cubicBezTo>
                <a:cubicBezTo>
                  <a:pt x="0" y="33"/>
                  <a:pt x="11" y="22"/>
                  <a:pt x="25" y="22"/>
                </a:cubicBezTo>
                <a:cubicBezTo>
                  <a:pt x="29" y="22"/>
                  <a:pt x="33" y="23"/>
                  <a:pt x="36" y="25"/>
                </a:cubicBezTo>
                <a:cubicBezTo>
                  <a:pt x="44" y="15"/>
                  <a:pt x="44" y="15"/>
                  <a:pt x="44" y="15"/>
                </a:cubicBezTo>
                <a:cubicBezTo>
                  <a:pt x="32" y="15"/>
                  <a:pt x="32" y="15"/>
                  <a:pt x="32" y="15"/>
                </a:cubicBezTo>
                <a:cubicBezTo>
                  <a:pt x="30" y="15"/>
                  <a:pt x="28" y="13"/>
                  <a:pt x="28" y="11"/>
                </a:cubicBezTo>
                <a:cubicBezTo>
                  <a:pt x="28" y="9"/>
                  <a:pt x="30" y="7"/>
                  <a:pt x="32" y="7"/>
                </a:cubicBezTo>
                <a:cubicBezTo>
                  <a:pt x="53" y="7"/>
                  <a:pt x="53" y="7"/>
                  <a:pt x="53" y="7"/>
                </a:cubicBezTo>
                <a:cubicBezTo>
                  <a:pt x="53" y="15"/>
                  <a:pt x="53" y="15"/>
                  <a:pt x="53" y="15"/>
                </a:cubicBezTo>
                <a:cubicBezTo>
                  <a:pt x="77" y="15"/>
                  <a:pt x="77" y="15"/>
                  <a:pt x="77" y="15"/>
                </a:cubicBezTo>
                <a:cubicBezTo>
                  <a:pt x="72" y="7"/>
                  <a:pt x="72" y="7"/>
                  <a:pt x="72" y="7"/>
                </a:cubicBezTo>
                <a:cubicBezTo>
                  <a:pt x="60" y="7"/>
                  <a:pt x="60" y="7"/>
                  <a:pt x="60" y="7"/>
                </a:cubicBezTo>
                <a:cubicBezTo>
                  <a:pt x="58" y="7"/>
                  <a:pt x="56" y="6"/>
                  <a:pt x="56" y="4"/>
                </a:cubicBezTo>
                <a:cubicBezTo>
                  <a:pt x="56" y="2"/>
                  <a:pt x="58" y="0"/>
                  <a:pt x="60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5" y="0"/>
                  <a:pt x="76" y="1"/>
                  <a:pt x="77" y="2"/>
                </a:cubicBezTo>
                <a:cubicBezTo>
                  <a:pt x="92" y="24"/>
                  <a:pt x="92" y="24"/>
                  <a:pt x="92" y="24"/>
                </a:cubicBezTo>
                <a:cubicBezTo>
                  <a:pt x="95" y="23"/>
                  <a:pt x="99" y="22"/>
                  <a:pt x="103" y="22"/>
                </a:cubicBezTo>
                <a:cubicBezTo>
                  <a:pt x="116" y="22"/>
                  <a:pt x="127" y="33"/>
                  <a:pt x="127" y="46"/>
                </a:cubicBezTo>
                <a:cubicBezTo>
                  <a:pt x="127" y="60"/>
                  <a:pt x="116" y="71"/>
                  <a:pt x="103" y="71"/>
                </a:cubicBezTo>
                <a:close/>
                <a:moveTo>
                  <a:pt x="25" y="50"/>
                </a:moveTo>
                <a:cubicBezTo>
                  <a:pt x="22" y="50"/>
                  <a:pt x="20" y="47"/>
                  <a:pt x="22" y="44"/>
                </a:cubicBezTo>
                <a:cubicBezTo>
                  <a:pt x="32" y="30"/>
                  <a:pt x="32" y="30"/>
                  <a:pt x="32" y="30"/>
                </a:cubicBezTo>
                <a:cubicBezTo>
                  <a:pt x="30" y="29"/>
                  <a:pt x="27" y="29"/>
                  <a:pt x="25" y="29"/>
                </a:cubicBezTo>
                <a:cubicBezTo>
                  <a:pt x="15" y="29"/>
                  <a:pt x="7" y="37"/>
                  <a:pt x="7" y="46"/>
                </a:cubicBezTo>
                <a:cubicBezTo>
                  <a:pt x="7" y="56"/>
                  <a:pt x="15" y="64"/>
                  <a:pt x="25" y="64"/>
                </a:cubicBezTo>
                <a:cubicBezTo>
                  <a:pt x="33" y="64"/>
                  <a:pt x="40" y="58"/>
                  <a:pt x="42" y="50"/>
                </a:cubicBezTo>
                <a:lnTo>
                  <a:pt x="25" y="50"/>
                </a:lnTo>
                <a:close/>
                <a:moveTo>
                  <a:pt x="42" y="43"/>
                </a:moveTo>
                <a:cubicBezTo>
                  <a:pt x="41" y="40"/>
                  <a:pt x="40" y="37"/>
                  <a:pt x="38" y="35"/>
                </a:cubicBezTo>
                <a:cubicBezTo>
                  <a:pt x="32" y="43"/>
                  <a:pt x="32" y="43"/>
                  <a:pt x="32" y="43"/>
                </a:cubicBezTo>
                <a:lnTo>
                  <a:pt x="42" y="43"/>
                </a:lnTo>
                <a:close/>
                <a:moveTo>
                  <a:pt x="74" y="22"/>
                </a:moveTo>
                <a:cubicBezTo>
                  <a:pt x="48" y="22"/>
                  <a:pt x="48" y="22"/>
                  <a:pt x="48" y="22"/>
                </a:cubicBezTo>
                <a:cubicBezTo>
                  <a:pt x="42" y="29"/>
                  <a:pt x="42" y="29"/>
                  <a:pt x="42" y="29"/>
                </a:cubicBezTo>
                <a:cubicBezTo>
                  <a:pt x="46" y="33"/>
                  <a:pt x="48" y="37"/>
                  <a:pt x="49" y="43"/>
                </a:cubicBezTo>
                <a:cubicBezTo>
                  <a:pt x="58" y="43"/>
                  <a:pt x="58" y="43"/>
                  <a:pt x="58" y="43"/>
                </a:cubicBezTo>
                <a:lnTo>
                  <a:pt x="74" y="22"/>
                </a:lnTo>
                <a:close/>
                <a:moveTo>
                  <a:pt x="103" y="29"/>
                </a:moveTo>
                <a:cubicBezTo>
                  <a:pt x="100" y="29"/>
                  <a:pt x="98" y="29"/>
                  <a:pt x="96" y="30"/>
                </a:cubicBezTo>
                <a:cubicBezTo>
                  <a:pt x="106" y="44"/>
                  <a:pt x="106" y="44"/>
                  <a:pt x="106" y="44"/>
                </a:cubicBezTo>
                <a:cubicBezTo>
                  <a:pt x="107" y="46"/>
                  <a:pt x="106" y="48"/>
                  <a:pt x="105" y="49"/>
                </a:cubicBezTo>
                <a:cubicBezTo>
                  <a:pt x="104" y="50"/>
                  <a:pt x="103" y="50"/>
                  <a:pt x="103" y="50"/>
                </a:cubicBezTo>
                <a:cubicBezTo>
                  <a:pt x="101" y="50"/>
                  <a:pt x="100" y="49"/>
                  <a:pt x="100" y="48"/>
                </a:cubicBezTo>
                <a:cubicBezTo>
                  <a:pt x="90" y="34"/>
                  <a:pt x="90" y="34"/>
                  <a:pt x="90" y="34"/>
                </a:cubicBezTo>
                <a:cubicBezTo>
                  <a:pt x="87" y="37"/>
                  <a:pt x="85" y="42"/>
                  <a:pt x="85" y="46"/>
                </a:cubicBezTo>
                <a:cubicBezTo>
                  <a:pt x="85" y="56"/>
                  <a:pt x="93" y="64"/>
                  <a:pt x="103" y="64"/>
                </a:cubicBezTo>
                <a:cubicBezTo>
                  <a:pt x="112" y="64"/>
                  <a:pt x="120" y="56"/>
                  <a:pt x="120" y="46"/>
                </a:cubicBezTo>
                <a:cubicBezTo>
                  <a:pt x="120" y="37"/>
                  <a:pt x="112" y="29"/>
                  <a:pt x="103" y="29"/>
                </a:cubicBezTo>
                <a:close/>
              </a:path>
            </a:pathLst>
          </a:custGeom>
          <a:solidFill>
            <a:srgbClr val="F14E40"/>
          </a:solidFill>
          <a:ln>
            <a:noFill/>
          </a:ln>
          <a:extLst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9" name="Freeform 355"/>
          <p:cNvSpPr>
            <a:spLocks noChangeAspect="1"/>
          </p:cNvSpPr>
          <p:nvPr/>
        </p:nvSpPr>
        <p:spPr bwMode="auto">
          <a:xfrm>
            <a:off x="4646137" y="8701378"/>
            <a:ext cx="279238" cy="277285"/>
          </a:xfrm>
          <a:custGeom>
            <a:avLst/>
            <a:gdLst>
              <a:gd name="T0" fmla="*/ 214 w 241"/>
              <a:gd name="T1" fmla="*/ 64 h 240"/>
              <a:gd name="T2" fmla="*/ 187 w 241"/>
              <a:gd name="T3" fmla="*/ 91 h 240"/>
              <a:gd name="T4" fmla="*/ 214 w 241"/>
              <a:gd name="T5" fmla="*/ 207 h 240"/>
              <a:gd name="T6" fmla="*/ 212 w 241"/>
              <a:gd name="T7" fmla="*/ 213 h 240"/>
              <a:gd name="T8" fmla="*/ 191 w 241"/>
              <a:gd name="T9" fmla="*/ 229 h 240"/>
              <a:gd name="T10" fmla="*/ 187 w 241"/>
              <a:gd name="T11" fmla="*/ 230 h 240"/>
              <a:gd name="T12" fmla="*/ 186 w 241"/>
              <a:gd name="T13" fmla="*/ 230 h 240"/>
              <a:gd name="T14" fmla="*/ 183 w 241"/>
              <a:gd name="T15" fmla="*/ 227 h 240"/>
              <a:gd name="T16" fmla="*/ 136 w 241"/>
              <a:gd name="T17" fmla="*/ 142 h 240"/>
              <a:gd name="T18" fmla="*/ 93 w 241"/>
              <a:gd name="T19" fmla="*/ 185 h 240"/>
              <a:gd name="T20" fmla="*/ 102 w 241"/>
              <a:gd name="T21" fmla="*/ 218 h 240"/>
              <a:gd name="T22" fmla="*/ 101 w 241"/>
              <a:gd name="T23" fmla="*/ 223 h 240"/>
              <a:gd name="T24" fmla="*/ 85 w 241"/>
              <a:gd name="T25" fmla="*/ 239 h 240"/>
              <a:gd name="T26" fmla="*/ 81 w 241"/>
              <a:gd name="T27" fmla="*/ 240 h 240"/>
              <a:gd name="T28" fmla="*/ 80 w 241"/>
              <a:gd name="T29" fmla="*/ 240 h 240"/>
              <a:gd name="T30" fmla="*/ 76 w 241"/>
              <a:gd name="T31" fmla="*/ 238 h 240"/>
              <a:gd name="T32" fmla="*/ 45 w 241"/>
              <a:gd name="T33" fmla="*/ 196 h 240"/>
              <a:gd name="T34" fmla="*/ 3 w 241"/>
              <a:gd name="T35" fmla="*/ 165 h 240"/>
              <a:gd name="T36" fmla="*/ 1 w 241"/>
              <a:gd name="T37" fmla="*/ 161 h 240"/>
              <a:gd name="T38" fmla="*/ 2 w 241"/>
              <a:gd name="T39" fmla="*/ 157 h 240"/>
              <a:gd name="T40" fmla="*/ 18 w 241"/>
              <a:gd name="T41" fmla="*/ 140 h 240"/>
              <a:gd name="T42" fmla="*/ 22 w 241"/>
              <a:gd name="T43" fmla="*/ 139 h 240"/>
              <a:gd name="T44" fmla="*/ 23 w 241"/>
              <a:gd name="T45" fmla="*/ 139 h 240"/>
              <a:gd name="T46" fmla="*/ 56 w 241"/>
              <a:gd name="T47" fmla="*/ 148 h 240"/>
              <a:gd name="T48" fmla="*/ 99 w 241"/>
              <a:gd name="T49" fmla="*/ 105 h 240"/>
              <a:gd name="T50" fmla="*/ 14 w 241"/>
              <a:gd name="T51" fmla="*/ 58 h 240"/>
              <a:gd name="T52" fmla="*/ 11 w 241"/>
              <a:gd name="T53" fmla="*/ 54 h 240"/>
              <a:gd name="T54" fmla="*/ 13 w 241"/>
              <a:gd name="T55" fmla="*/ 50 h 240"/>
              <a:gd name="T56" fmla="*/ 34 w 241"/>
              <a:gd name="T57" fmla="*/ 28 h 240"/>
              <a:gd name="T58" fmla="*/ 39 w 241"/>
              <a:gd name="T59" fmla="*/ 27 h 240"/>
              <a:gd name="T60" fmla="*/ 150 w 241"/>
              <a:gd name="T61" fmla="*/ 54 h 240"/>
              <a:gd name="T62" fmla="*/ 177 w 241"/>
              <a:gd name="T63" fmla="*/ 27 h 240"/>
              <a:gd name="T64" fmla="*/ 230 w 241"/>
              <a:gd name="T65" fmla="*/ 11 h 240"/>
              <a:gd name="T66" fmla="*/ 214 w 241"/>
              <a:gd name="T67" fmla="*/ 64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41" h="240">
                <a:moveTo>
                  <a:pt x="214" y="64"/>
                </a:moveTo>
                <a:cubicBezTo>
                  <a:pt x="187" y="91"/>
                  <a:pt x="187" y="91"/>
                  <a:pt x="187" y="91"/>
                </a:cubicBezTo>
                <a:cubicBezTo>
                  <a:pt x="214" y="207"/>
                  <a:pt x="214" y="207"/>
                  <a:pt x="214" y="207"/>
                </a:cubicBezTo>
                <a:cubicBezTo>
                  <a:pt x="214" y="209"/>
                  <a:pt x="214" y="211"/>
                  <a:pt x="212" y="213"/>
                </a:cubicBezTo>
                <a:cubicBezTo>
                  <a:pt x="191" y="229"/>
                  <a:pt x="191" y="229"/>
                  <a:pt x="191" y="229"/>
                </a:cubicBezTo>
                <a:cubicBezTo>
                  <a:pt x="190" y="229"/>
                  <a:pt x="189" y="230"/>
                  <a:pt x="187" y="230"/>
                </a:cubicBezTo>
                <a:cubicBezTo>
                  <a:pt x="187" y="230"/>
                  <a:pt x="187" y="230"/>
                  <a:pt x="186" y="230"/>
                </a:cubicBezTo>
                <a:cubicBezTo>
                  <a:pt x="185" y="229"/>
                  <a:pt x="183" y="228"/>
                  <a:pt x="183" y="227"/>
                </a:cubicBezTo>
                <a:cubicBezTo>
                  <a:pt x="136" y="142"/>
                  <a:pt x="136" y="142"/>
                  <a:pt x="136" y="142"/>
                </a:cubicBezTo>
                <a:cubicBezTo>
                  <a:pt x="93" y="185"/>
                  <a:pt x="93" y="185"/>
                  <a:pt x="93" y="185"/>
                </a:cubicBezTo>
                <a:cubicBezTo>
                  <a:pt x="102" y="218"/>
                  <a:pt x="102" y="218"/>
                  <a:pt x="102" y="218"/>
                </a:cubicBezTo>
                <a:cubicBezTo>
                  <a:pt x="102" y="220"/>
                  <a:pt x="102" y="221"/>
                  <a:pt x="101" y="223"/>
                </a:cubicBezTo>
                <a:cubicBezTo>
                  <a:pt x="85" y="239"/>
                  <a:pt x="85" y="239"/>
                  <a:pt x="85" y="239"/>
                </a:cubicBezTo>
                <a:cubicBezTo>
                  <a:pt x="84" y="240"/>
                  <a:pt x="82" y="240"/>
                  <a:pt x="81" y="240"/>
                </a:cubicBezTo>
                <a:cubicBezTo>
                  <a:pt x="80" y="240"/>
                  <a:pt x="80" y="240"/>
                  <a:pt x="80" y="240"/>
                </a:cubicBezTo>
                <a:cubicBezTo>
                  <a:pt x="79" y="240"/>
                  <a:pt x="77" y="240"/>
                  <a:pt x="76" y="238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" y="165"/>
                  <a:pt x="3" y="165"/>
                  <a:pt x="3" y="165"/>
                </a:cubicBezTo>
                <a:cubicBezTo>
                  <a:pt x="1" y="164"/>
                  <a:pt x="1" y="162"/>
                  <a:pt x="1" y="161"/>
                </a:cubicBezTo>
                <a:cubicBezTo>
                  <a:pt x="0" y="159"/>
                  <a:pt x="1" y="158"/>
                  <a:pt x="2" y="157"/>
                </a:cubicBezTo>
                <a:cubicBezTo>
                  <a:pt x="18" y="140"/>
                  <a:pt x="18" y="140"/>
                  <a:pt x="18" y="140"/>
                </a:cubicBezTo>
                <a:cubicBezTo>
                  <a:pt x="19" y="139"/>
                  <a:pt x="21" y="139"/>
                  <a:pt x="22" y="139"/>
                </a:cubicBezTo>
                <a:cubicBezTo>
                  <a:pt x="22" y="139"/>
                  <a:pt x="23" y="139"/>
                  <a:pt x="23" y="139"/>
                </a:cubicBezTo>
                <a:cubicBezTo>
                  <a:pt x="56" y="148"/>
                  <a:pt x="56" y="148"/>
                  <a:pt x="56" y="148"/>
                </a:cubicBezTo>
                <a:cubicBezTo>
                  <a:pt x="99" y="105"/>
                  <a:pt x="99" y="105"/>
                  <a:pt x="99" y="105"/>
                </a:cubicBezTo>
                <a:cubicBezTo>
                  <a:pt x="14" y="58"/>
                  <a:pt x="14" y="58"/>
                  <a:pt x="14" y="58"/>
                </a:cubicBezTo>
                <a:cubicBezTo>
                  <a:pt x="13" y="57"/>
                  <a:pt x="12" y="56"/>
                  <a:pt x="11" y="54"/>
                </a:cubicBezTo>
                <a:cubicBezTo>
                  <a:pt x="11" y="53"/>
                  <a:pt x="12" y="51"/>
                  <a:pt x="13" y="50"/>
                </a:cubicBezTo>
                <a:cubicBezTo>
                  <a:pt x="34" y="28"/>
                  <a:pt x="34" y="28"/>
                  <a:pt x="34" y="28"/>
                </a:cubicBezTo>
                <a:cubicBezTo>
                  <a:pt x="35" y="27"/>
                  <a:pt x="37" y="27"/>
                  <a:pt x="39" y="27"/>
                </a:cubicBezTo>
                <a:cubicBezTo>
                  <a:pt x="150" y="54"/>
                  <a:pt x="150" y="54"/>
                  <a:pt x="150" y="54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93" y="11"/>
                  <a:pt x="219" y="0"/>
                  <a:pt x="230" y="11"/>
                </a:cubicBezTo>
                <a:cubicBezTo>
                  <a:pt x="241" y="22"/>
                  <a:pt x="230" y="48"/>
                  <a:pt x="214" y="64"/>
                </a:cubicBezTo>
                <a:close/>
              </a:path>
            </a:pathLst>
          </a:custGeom>
          <a:solidFill>
            <a:srgbClr val="F14E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3023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55600" y="431800"/>
            <a:ext cx="6121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Kullanım Kılavuzu:</a:t>
            </a:r>
          </a:p>
          <a:p>
            <a:endParaRPr lang="tr-TR" dirty="0"/>
          </a:p>
          <a:p>
            <a:pPr marL="285750" indent="-285750">
              <a:buFontTx/>
              <a:buChar char="-"/>
            </a:pPr>
            <a:r>
              <a:rPr lang="tr-TR" dirty="0" smtClean="0"/>
              <a:t>Tüm renkleri ve şekilleri dilediğiniz gibi oynayabilirsiniz.</a:t>
            </a:r>
          </a:p>
          <a:p>
            <a:pPr marL="285750" indent="-285750">
              <a:buFontTx/>
              <a:buChar char="-"/>
            </a:pPr>
            <a:r>
              <a:rPr lang="tr-TR" dirty="0" smtClean="0"/>
              <a:t>Grafikler ekleyebilirsiniz.</a:t>
            </a:r>
          </a:p>
          <a:p>
            <a:pPr marL="285750" indent="-285750">
              <a:buFontTx/>
              <a:buChar char="-"/>
            </a:pPr>
            <a:r>
              <a:rPr lang="tr-TR" dirty="0" smtClean="0"/>
              <a:t>Eğer 3-5 yıldan uzun deneyiminiz yoksa </a:t>
            </a:r>
            <a:r>
              <a:rPr lang="tr-TR" b="1" dirty="0" smtClean="0"/>
              <a:t>1 sayfada tutmaya çalışın.</a:t>
            </a:r>
          </a:p>
          <a:p>
            <a:pPr marL="285750" indent="-285750">
              <a:buFontTx/>
              <a:buChar char="-"/>
            </a:pPr>
            <a:r>
              <a:rPr lang="tr-TR" dirty="0" smtClean="0"/>
              <a:t>Eğer </a:t>
            </a:r>
            <a:r>
              <a:rPr lang="tr-TR" b="1" dirty="0" err="1" smtClean="0"/>
              <a:t>çook</a:t>
            </a:r>
            <a:r>
              <a:rPr lang="tr-TR" b="1" dirty="0" smtClean="0"/>
              <a:t> deneyimli</a:t>
            </a:r>
            <a:r>
              <a:rPr lang="tr-TR" dirty="0" smtClean="0"/>
              <a:t>yseniz </a:t>
            </a:r>
            <a:r>
              <a:rPr lang="tr-TR" b="1" dirty="0" smtClean="0"/>
              <a:t>ikinci say</a:t>
            </a:r>
            <a:r>
              <a:rPr lang="tr-TR" dirty="0" smtClean="0"/>
              <a:t>faya geçebilirsiniz. </a:t>
            </a:r>
          </a:p>
          <a:p>
            <a:pPr marL="285750" indent="-285750">
              <a:buFontTx/>
              <a:buChar char="-"/>
            </a:pPr>
            <a:r>
              <a:rPr lang="tr-TR" dirty="0" err="1" smtClean="0"/>
              <a:t>CV’nizi</a:t>
            </a:r>
            <a:r>
              <a:rPr lang="tr-TR" dirty="0" smtClean="0"/>
              <a:t> hazırladıktan sonra muhakkak </a:t>
            </a:r>
            <a:r>
              <a:rPr lang="tr-TR" b="1" dirty="0" err="1" smtClean="0"/>
              <a:t>pdf</a:t>
            </a:r>
            <a:r>
              <a:rPr lang="tr-TR" dirty="0" smtClean="0"/>
              <a:t> olarak kaydedin ve öyle inceleyin.</a:t>
            </a:r>
          </a:p>
          <a:p>
            <a:pPr marL="285750" indent="-285750">
              <a:buFontTx/>
              <a:buChar char="-"/>
            </a:pPr>
            <a:r>
              <a:rPr lang="tr-TR" dirty="0" smtClean="0"/>
              <a:t>Mülakatçıya kesinlikle ve kesinlikle </a:t>
            </a:r>
            <a:r>
              <a:rPr lang="tr-TR" b="1" dirty="0" err="1" smtClean="0"/>
              <a:t>pdf</a:t>
            </a:r>
            <a:r>
              <a:rPr lang="tr-TR" b="1" dirty="0" smtClean="0"/>
              <a:t> olarak gönderin</a:t>
            </a:r>
            <a:r>
              <a:rPr lang="tr-TR" dirty="0" smtClean="0"/>
              <a:t>. </a:t>
            </a:r>
          </a:p>
          <a:p>
            <a:pPr marL="285750" indent="-285750">
              <a:buFontTx/>
              <a:buChar char="-"/>
            </a:pPr>
            <a:r>
              <a:rPr lang="tr-TR" dirty="0" smtClean="0"/>
              <a:t>PDF olarak kaydederken bu kullanım kılavuzunu silin </a:t>
            </a:r>
            <a:r>
              <a:rPr lang="tr-TR" dirty="0" smtClean="0">
                <a:sym typeface="Wingdings" pitchFamily="2" charset="2"/>
              </a:rPr>
              <a:t>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ym typeface="Wingdings" pitchFamily="2" charset="2"/>
              </a:rPr>
              <a:t>Hepinize başarılar!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ym typeface="Wingdings" pitchFamily="2" charset="2"/>
              </a:rPr>
              <a:t>Kanalımızı da takip etmeyi, videoları beğenip yorumlar </a:t>
            </a:r>
            <a:r>
              <a:rPr lang="tr-TR" dirty="0" err="1" smtClean="0">
                <a:sym typeface="Wingdings" pitchFamily="2" charset="2"/>
              </a:rPr>
              <a:t>bırabilirseniz</a:t>
            </a:r>
            <a:r>
              <a:rPr lang="tr-TR" dirty="0" smtClean="0">
                <a:sym typeface="Wingdings" pitchFamily="2" charset="2"/>
              </a:rPr>
              <a:t> de harika olur </a:t>
            </a:r>
          </a:p>
          <a:p>
            <a:pPr marL="285750" indent="-285750">
              <a:buFontTx/>
              <a:buChar char="-"/>
            </a:pPr>
            <a:endParaRPr lang="tr-TR" dirty="0">
              <a:sym typeface="Wingdings" pitchFamily="2" charset="2"/>
            </a:endParaRPr>
          </a:p>
          <a:p>
            <a:r>
              <a:rPr lang="tr-TR" dirty="0" smtClean="0">
                <a:sym typeface="Wingdings" pitchFamily="2" charset="2"/>
              </a:rPr>
              <a:t>Sevgiler,</a:t>
            </a:r>
          </a:p>
          <a:p>
            <a:endParaRPr lang="tr-TR" dirty="0">
              <a:sym typeface="Wingdings" pitchFamily="2" charset="2"/>
            </a:endParaRPr>
          </a:p>
          <a:p>
            <a:r>
              <a:rPr lang="tr-TR" dirty="0" smtClean="0">
                <a:sym typeface="Wingdings" pitchFamily="2" charset="2"/>
              </a:rPr>
              <a:t>Enis Altıok &amp; Nurfer Işık</a:t>
            </a:r>
          </a:p>
          <a:p>
            <a:r>
              <a:rPr lang="tr-TR" dirty="0" err="1" smtClean="0">
                <a:sym typeface="Wingdings" pitchFamily="2" charset="2"/>
              </a:rPr>
              <a:t>Bi’Başka</a:t>
            </a:r>
            <a:r>
              <a:rPr lang="tr-TR" dirty="0" smtClean="0">
                <a:sym typeface="Wingdings" pitchFamily="2" charset="2"/>
              </a:rPr>
              <a:t> Yakalılar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53054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1324</TotalTime>
  <Words>512</Words>
  <Application>Microsoft Office PowerPoint</Application>
  <PresentationFormat>A4 Kağıt (210x297 mm)</PresentationFormat>
  <Paragraphs>100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Teması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Enis Altıok  (Aksigorta)</dc:creator>
  <cp:keywords>GENEL , KVKK - Yok</cp:keywords>
  <cp:lastModifiedBy>Toshiba</cp:lastModifiedBy>
  <cp:revision>97</cp:revision>
  <dcterms:created xsi:type="dcterms:W3CDTF">2017-12-01T11:02:56Z</dcterms:created>
  <dcterms:modified xsi:type="dcterms:W3CDTF">2019-07-13T16:20:35Z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b80ae3b1-80e5-4b5b-85d2-847c3a48c95c</vt:lpwstr>
  </property>
  <property fmtid="{D5CDD505-2E9C-101B-9397-08002B2CF9AE}" pid="3" name="KVKK">
    <vt:lpwstr>KY-6f760816</vt:lpwstr>
  </property>
  <property fmtid="{D5CDD505-2E9C-101B-9397-08002B2CF9AE}" pid="4" name="Classification">
    <vt:lpwstr>Ge-889c2724</vt:lpwstr>
  </property>
</Properties>
</file>